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6"/>
  </p:notesMasterIdLst>
  <p:sldIdLst>
    <p:sldId id="266" r:id="rId2"/>
    <p:sldId id="267" r:id="rId3"/>
    <p:sldId id="312" r:id="rId4"/>
    <p:sldId id="305" r:id="rId5"/>
    <p:sldId id="308" r:id="rId6"/>
    <p:sldId id="310" r:id="rId7"/>
    <p:sldId id="307" r:id="rId8"/>
    <p:sldId id="316" r:id="rId9"/>
    <p:sldId id="303" r:id="rId10"/>
    <p:sldId id="302" r:id="rId11"/>
    <p:sldId id="304" r:id="rId12"/>
    <p:sldId id="315" r:id="rId13"/>
    <p:sldId id="332" r:id="rId14"/>
    <p:sldId id="317" r:id="rId15"/>
    <p:sldId id="318" r:id="rId16"/>
    <p:sldId id="320" r:id="rId17"/>
    <p:sldId id="321" r:id="rId18"/>
    <p:sldId id="322" r:id="rId19"/>
    <p:sldId id="323" r:id="rId20"/>
    <p:sldId id="325" r:id="rId21"/>
    <p:sldId id="326" r:id="rId22"/>
    <p:sldId id="328" r:id="rId23"/>
    <p:sldId id="329" r:id="rId24"/>
    <p:sldId id="330"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091A4F"/>
    <a:srgbClr val="102E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5" autoAdjust="0"/>
    <p:restoredTop sz="98046" autoAdjust="0"/>
  </p:normalViewPr>
  <p:slideViewPr>
    <p:cSldViewPr>
      <p:cViewPr>
        <p:scale>
          <a:sx n="70" d="100"/>
          <a:sy n="70" d="100"/>
        </p:scale>
        <p:origin x="-1386" y="-150"/>
      </p:cViewPr>
      <p:guideLst>
        <p:guide orient="horz" pos="2160"/>
        <p:guide pos="2880"/>
      </p:guideLst>
    </p:cSldViewPr>
  </p:slideViewPr>
  <p:notesTextViewPr>
    <p:cViewPr>
      <p:scale>
        <a:sx n="1" d="1"/>
        <a:sy n="1" d="1"/>
      </p:scale>
      <p:origin x="0" y="0"/>
    </p:cViewPr>
  </p:notesTextViewPr>
  <p:notesViewPr>
    <p:cSldViewPr>
      <p:cViewPr>
        <p:scale>
          <a:sx n="110" d="100"/>
          <a:sy n="110" d="100"/>
        </p:scale>
        <p:origin x="-3330" y="64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59EB94-F5AD-452B-B5FD-14B74BEC6075}" type="datetimeFigureOut">
              <a:rPr lang="en-US" smtClean="0"/>
              <a:t>5/17/2016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D937EE-F0B7-4AC3-94B7-22809C3A57B5}" type="slidenum">
              <a:rPr lang="en-US" smtClean="0"/>
              <a:t>‹#›</a:t>
            </a:fld>
            <a:endParaRPr lang="en-US" dirty="0"/>
          </a:p>
        </p:txBody>
      </p:sp>
    </p:spTree>
    <p:extLst>
      <p:ext uri="{BB962C8B-B14F-4D97-AF65-F5344CB8AC3E}">
        <p14:creationId xmlns:p14="http://schemas.microsoft.com/office/powerpoint/2010/main" val="2091606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nesdis.noaa.gov/"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www.arl.noaa.gov/HYSPLIT_info.php" TargetMode="External"/><Relationship Id="rId4" Type="http://schemas.openxmlformats.org/officeDocument/2006/relationships/hyperlink" Target="http://www.nws.noaa.gov/"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thomsonreuters.com/thomson-reuters-web-of-scienc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presentation I will describe the research and application activities related to transport and dispersion modeling. </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1</a:t>
            </a:fld>
            <a:endParaRPr lang="en-US" dirty="0"/>
          </a:p>
        </p:txBody>
      </p:sp>
    </p:spTree>
    <p:extLst>
      <p:ext uri="{BB962C8B-B14F-4D97-AF65-F5344CB8AC3E}">
        <p14:creationId xmlns:p14="http://schemas.microsoft.com/office/powerpoint/2010/main" val="2600515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Roland </a:t>
            </a:r>
            <a:r>
              <a:rPr lang="en-US" dirty="0" err="1" smtClean="0"/>
              <a:t>Draxler</a:t>
            </a:r>
            <a:r>
              <a:rPr lang="en-US" dirty="0" smtClean="0"/>
              <a:t> received an OAR Employee of The Year Award 2011 for his outstanding scientific contributions in the NOAA responses to the Deepwater Horizon oil spill (beginning April, 2010), the volcanic eruption of </a:t>
            </a:r>
            <a:r>
              <a:rPr lang="en-US" dirty="0" err="1" smtClean="0"/>
              <a:t>Eyjafjallajokull</a:t>
            </a:r>
            <a:r>
              <a:rPr lang="en-US" dirty="0" smtClean="0"/>
              <a:t> in Iceland (in April-May, 2010), and the Fukushima-Daiichi, Japan, nuclear power plant incident (April, 2011). In each of these very different events, Mr. </a:t>
            </a:r>
            <a:r>
              <a:rPr lang="en-US" dirty="0" err="1" smtClean="0"/>
              <a:t>Draxler</a:t>
            </a:r>
            <a:r>
              <a:rPr lang="en-US" dirty="0" smtClean="0"/>
              <a:t> quickly and efficiently adapted and applied HYSPLIT to address atmospheric releases and dispersion of harmful materials.</a:t>
            </a:r>
          </a:p>
          <a:p>
            <a:r>
              <a:rPr lang="en-US" dirty="0" smtClean="0"/>
              <a:t>Also, in 2013 Glenn</a:t>
            </a:r>
            <a:r>
              <a:rPr lang="en-US" baseline="0" dirty="0" smtClean="0"/>
              <a:t> </a:t>
            </a:r>
            <a:r>
              <a:rPr lang="en-US" baseline="0" dirty="0" err="1" smtClean="0"/>
              <a:t>Rolph</a:t>
            </a:r>
            <a:r>
              <a:rPr lang="en-US" baseline="0" dirty="0" smtClean="0"/>
              <a:t>, Roland </a:t>
            </a:r>
            <a:r>
              <a:rPr lang="en-US" baseline="0" dirty="0" err="1" smtClean="0"/>
              <a:t>Draxler</a:t>
            </a:r>
            <a:r>
              <a:rPr lang="en-US" baseline="0" dirty="0" smtClean="0"/>
              <a:t>, Barbara </a:t>
            </a:r>
            <a:r>
              <a:rPr lang="en-US" baseline="0" dirty="0" err="1" smtClean="0"/>
              <a:t>Stunder</a:t>
            </a:r>
            <a:r>
              <a:rPr lang="en-US" baseline="0" dirty="0" smtClean="0"/>
              <a:t> and Rick </a:t>
            </a:r>
            <a:r>
              <a:rPr lang="en-US" baseline="0" dirty="0" err="1" smtClean="0"/>
              <a:t>Eckman</a:t>
            </a:r>
            <a:r>
              <a:rPr lang="en-US" baseline="0" dirty="0" smtClean="0"/>
              <a:t> received NOAA’s Bronze Medal Award. In 2014, Glenn, Roland and Brad Reese received NOAA Administrator’s Award.</a:t>
            </a:r>
          </a:p>
        </p:txBody>
      </p:sp>
      <p:sp>
        <p:nvSpPr>
          <p:cNvPr id="4" name="Slide Number Placeholder 3"/>
          <p:cNvSpPr>
            <a:spLocks noGrp="1"/>
          </p:cNvSpPr>
          <p:nvPr>
            <p:ph type="sldNum" sz="quarter" idx="10"/>
          </p:nvPr>
        </p:nvSpPr>
        <p:spPr/>
        <p:txBody>
          <a:bodyPr/>
          <a:lstStyle/>
          <a:p>
            <a:fld id="{25D937EE-F0B7-4AC3-94B7-22809C3A57B5}" type="slidenum">
              <a:rPr lang="en-US" smtClean="0"/>
              <a:t>10</a:t>
            </a:fld>
            <a:endParaRPr lang="en-US" dirty="0"/>
          </a:p>
        </p:txBody>
      </p:sp>
    </p:spTree>
    <p:extLst>
      <p:ext uri="{BB962C8B-B14F-4D97-AF65-F5344CB8AC3E}">
        <p14:creationId xmlns:p14="http://schemas.microsoft.com/office/powerpoint/2010/main" val="2201683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ARL</a:t>
            </a:r>
            <a:r>
              <a:rPr lang="en-US" baseline="0" dirty="0" smtClean="0"/>
              <a:t> has continuously and consistently transferred transport and dispersion products to the NWS. Here are some examples of recent operational implementations. It is worth mentioning the new ALOHA-HYSPLIT and the Comprehensive Test Ban Treaty Organization capability.</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11</a:t>
            </a:fld>
            <a:endParaRPr lang="en-US" dirty="0"/>
          </a:p>
        </p:txBody>
      </p:sp>
    </p:spTree>
    <p:extLst>
      <p:ext uri="{BB962C8B-B14F-4D97-AF65-F5344CB8AC3E}">
        <p14:creationId xmlns:p14="http://schemas.microsoft.com/office/powerpoint/2010/main" val="1933645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Roland</a:t>
            </a:r>
            <a:r>
              <a:rPr lang="en-US" baseline="0" dirty="0" smtClean="0"/>
              <a:t> </a:t>
            </a:r>
            <a:r>
              <a:rPr lang="en-US" baseline="0" dirty="0" err="1" smtClean="0"/>
              <a:t>Draxler</a:t>
            </a:r>
            <a:r>
              <a:rPr lang="en-US" baseline="0" dirty="0" smtClean="0"/>
              <a:t> was the creator and main</a:t>
            </a:r>
            <a:r>
              <a:rPr lang="en-US" dirty="0" smtClean="0"/>
              <a:t> developer of</a:t>
            </a:r>
            <a:r>
              <a:rPr lang="en-US" baseline="0" dirty="0" smtClean="0"/>
              <a:t> HYSPLIT. Although his retirement</a:t>
            </a:r>
            <a:r>
              <a:rPr lang="en-US" dirty="0" smtClean="0"/>
              <a:t> in 2015 created a big scientific and personal void, the HYSPLIT team has managed to continue developing, applying and providing support for the model. Over the last 5 years we incorporated 3 new scientists that actively contribute to the  scientific improvement of the HYSPLIT model. </a:t>
            </a:r>
            <a:endParaRPr lang="en-US" baseline="0" dirty="0" smtClean="0"/>
          </a:p>
        </p:txBody>
      </p:sp>
      <p:sp>
        <p:nvSpPr>
          <p:cNvPr id="4" name="Slide Number Placeholder 3"/>
          <p:cNvSpPr>
            <a:spLocks noGrp="1"/>
          </p:cNvSpPr>
          <p:nvPr>
            <p:ph type="sldNum" sz="quarter" idx="10"/>
          </p:nvPr>
        </p:nvSpPr>
        <p:spPr/>
        <p:txBody>
          <a:bodyPr/>
          <a:lstStyle/>
          <a:p>
            <a:fld id="{25D937EE-F0B7-4AC3-94B7-22809C3A57B5}" type="slidenum">
              <a:rPr lang="en-US" smtClean="0"/>
              <a:t>12</a:t>
            </a:fld>
            <a:endParaRPr lang="en-US" dirty="0"/>
          </a:p>
        </p:txBody>
      </p:sp>
    </p:spTree>
    <p:extLst>
      <p:ext uri="{BB962C8B-B14F-4D97-AF65-F5344CB8AC3E}">
        <p14:creationId xmlns:p14="http://schemas.microsoft.com/office/powerpoint/2010/main" val="3555018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The scientific foundation and inspiration for HYSPLIT’s trajectory capabilities can be traced back to 1949, when the Special Project Section (SPS) (ARL’s predecessor) of the U.S. Weather Bureau (now NOAA’s National Weather Service (NWS)) was charged with trying to find the source of radioactive debris originating from the first Soviet atomic test and detected by a reconnaissance aircraft near the Kamchatka Peninsula. For that purpose, back trajectories were calculated by hand based on wind data derived from twice-daily radiosonde balloon measurements. These trajectories followed 500 </a:t>
            </a:r>
            <a:r>
              <a:rPr lang="en-US" dirty="0" err="1" smtClean="0"/>
              <a:t>mb</a:t>
            </a:r>
            <a:r>
              <a:rPr lang="en-US" dirty="0" smtClean="0"/>
              <a:t> heights assuming geostrophic wind flow.  Although these back trajectories were calculated more than 60 years ago, the percentage error between the calculated and actual source location relative to the distance covered by the trajectories was remarkably low (about 5%; </a:t>
            </a:r>
            <a:r>
              <a:rPr lang="en-US" dirty="0" err="1" smtClean="0"/>
              <a:t>Machta</a:t>
            </a:r>
            <a:r>
              <a:rPr lang="en-US" dirty="0" smtClean="0"/>
              <a:t>, 1992). Since then, trajectory calculations have been one of the backbones of ARL’s research activities.</a:t>
            </a:r>
          </a:p>
          <a:p>
            <a:endParaRPr lang="en-US" dirty="0" smtClean="0"/>
          </a:p>
          <a:p>
            <a:r>
              <a:rPr lang="en-US" dirty="0" smtClean="0"/>
              <a:t>- The HYSPLIT model evolved from MESODIFF, a segmented </a:t>
            </a:r>
            <a:r>
              <a:rPr lang="en-US" dirty="0" err="1" smtClean="0"/>
              <a:t>gaussian</a:t>
            </a:r>
            <a:r>
              <a:rPr lang="en-US" dirty="0" smtClean="0"/>
              <a:t> puff model that</a:t>
            </a:r>
            <a:r>
              <a:rPr lang="en-US" baseline="0" dirty="0" smtClean="0"/>
              <a:t> was used in Idaho for consequence assessment after the accidental release of radioactive material. </a:t>
            </a:r>
          </a:p>
          <a:p>
            <a:endParaRPr lang="en-US" baseline="0" dirty="0" smtClean="0"/>
          </a:p>
          <a:p>
            <a:r>
              <a:rPr lang="en-US" baseline="0" dirty="0" smtClean="0"/>
              <a:t>- Early versions of HYSPLIT based the dispersion calculations on interpolated meteorological observations, until HYSPLIT version 3 started using gridded meteorological data. </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13</a:t>
            </a:fld>
            <a:endParaRPr lang="en-US" dirty="0"/>
          </a:p>
        </p:txBody>
      </p:sp>
    </p:spTree>
    <p:extLst>
      <p:ext uri="{BB962C8B-B14F-4D97-AF65-F5344CB8AC3E}">
        <p14:creationId xmlns:p14="http://schemas.microsoft.com/office/powerpoint/2010/main" val="1722834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20000"/>
          </a:bodyPr>
          <a:lstStyle/>
          <a:p>
            <a:pPr eaLnBrk="1" hangingPunct="1">
              <a:defRPr/>
            </a:pPr>
            <a:r>
              <a:rPr lang="en-US" b="1" dirty="0" smtClean="0"/>
              <a:t>By the end of the 1990s, many significant new features had been incorporated into the modeling system. </a:t>
            </a:r>
          </a:p>
          <a:p>
            <a:pPr eaLnBrk="1" hangingPunct="1">
              <a:defRPr/>
            </a:pPr>
            <a:endParaRPr lang="en-US" dirty="0" smtClean="0"/>
          </a:p>
          <a:p>
            <a:pPr eaLnBrk="1" hangingPunct="1">
              <a:defRPr/>
            </a:pPr>
            <a:endParaRPr lang="en-US" dirty="0" smtClean="0"/>
          </a:p>
          <a:p>
            <a:pPr eaLnBrk="1" hangingPunct="1">
              <a:defRPr/>
            </a:pPr>
            <a:r>
              <a:rPr lang="en-US" b="1" dirty="0" smtClean="0"/>
              <a:t>HYSPLIT version 4 </a:t>
            </a:r>
            <a:r>
              <a:rPr lang="en-US" dirty="0" smtClean="0"/>
              <a:t>(HYSPLIT4; Draxler and Hess, 1998), which is the basis for current model versions, </a:t>
            </a:r>
            <a:r>
              <a:rPr lang="en-US" b="1" dirty="0" smtClean="0"/>
              <a:t>includes an automated method of sequentially using multiple meteorological grids going from finer to coarser horizontal resolution and the calculation of the dispersion rate from the vertical diffusivity profile, wind shear, and horizontal deformation of the wind field</a:t>
            </a:r>
            <a:r>
              <a:rPr lang="en-US" dirty="0" smtClean="0"/>
              <a:t>. </a:t>
            </a:r>
            <a:r>
              <a:rPr lang="en-US" b="1" dirty="0" smtClean="0"/>
              <a:t>HYSPLIT4 allows the use of different kinds of Lagrangian representations of the transported air masses</a:t>
            </a:r>
            <a:r>
              <a:rPr lang="en-US" dirty="0" smtClean="0"/>
              <a:t>: 3-dimensional (3D) particles, puffs, or a hybrid of both. A 3D “particle” is a point, computational mass – representing a gaseous or particulate-phase pollutant – moved by the wind field with a mean and a random component. Individual 3D particles never grow or split, but a sufficient number needs to be released to represent the downwind horizontal and vertical pollutant distribution. A single puff, on the other hand, represents the distribution of a large number of 3D particles by assuming a pre-defined concentration distribution (Gaussian or Top-Hat) in the vertical and horizontal directions. Puffs grow horizontally and vertically according to the dispersion algorithms for puffs (see </a:t>
            </a:r>
            <a:r>
              <a:rPr lang="en-US" dirty="0" err="1" smtClean="0"/>
              <a:t>Draxler</a:t>
            </a:r>
            <a:r>
              <a:rPr lang="en-US" dirty="0" smtClean="0"/>
              <a:t> and Hess (1998) for details), equivalent to the evolving distribution of particles in a comparable 3D particle calculation. Furthermore, puffs split if they become too large (i.e. cannot be represented by a single meteorological data point). To avoid the puff number quickly reaching the computational array limits, puffs of the same age occupying the same location may be merged. An alternative approach is to simulate the dispersion with a 2D object (planar mass, having zero vertical depth), in which the horizontal contaminant has a puff distribution, growing according to the dispersion rules for puffs and splitting if it gets too large. In the vertical, however, they are treated as Lagrangian particles. This option permits the model to represent the more complex vertical structure of the atmosphere with the higher fidelity possible when using particles while representing the more uniform horizontal structure using puffs. </a:t>
            </a:r>
          </a:p>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9335276D-6070-493E-A890-A994AB3F6BD9}"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t>Tracer experiments are fundamental for model testing. 9 tracer experiments that include a wide range of spatial scales are available in a uniformed format for model evaluation. </a:t>
            </a:r>
          </a:p>
          <a:p>
            <a:pPr eaLnBrk="1" hangingPunct="1">
              <a:spcBef>
                <a:spcPct val="0"/>
              </a:spcBef>
            </a:pPr>
            <a:endParaRPr lang="en-US" altLang="en-US" dirty="0"/>
          </a:p>
          <a:p>
            <a:pPr eaLnBrk="1" hangingPunct="1">
              <a:spcBef>
                <a:spcPct val="0"/>
              </a:spcBef>
            </a:pPr>
            <a:r>
              <a:rPr lang="en-US" altLang="en-US" dirty="0" smtClean="0"/>
              <a:t>A common theme for decision support is that individual model users need to understand the effects of changing model parameters, meteorological data, and other assumptions. The first step of this process was accomplished some time ago by standardizing the format of each of the ARL-HQ tracer experiments and providing model ready meteorological data for each experiment.  This project was called Data Archive of Tracer Experiments and Meteorology (DATEM) and initially provided public anonymous FTP access to all the data files. The experiments available include a wide range of durations and distances: from the urban scale Metropolitan Tracer Experiment (METREX),  to the continental scale Across North America Tracer Experiment (ANATEX).  More recently, we have updated the web interface, to permit anyone to actually run HYSPLIT against any of the experiments. With the availability of the higher resolution 32-km North American Regional Reanalysis, these simulations become more realistic than what was available previously (2.5 degree data).  As part of the web evaluation, a common set of statistical analyses are performed on the results of each simulation. Users can determine the sensitivity of changing model parameters and determine the accuracy of the calculation for experiments that approximate their interests.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t>One of the original HYSPLIT emergency response applications was in the support of accidental radionuclide releases. This was prompted by the Chernobyl accident where a lack of communication among European countries prompted the International Atomic Energy Agency (IAEA) to request the World Meteorological Organization (WMO) to establish a group of operational National Meteorological Services (NMS) that could provide dispersion forecast products</a:t>
            </a:r>
            <a:r>
              <a:rPr lang="en-US" altLang="en-US" dirty="0" smtClean="0"/>
              <a:t>.  </a:t>
            </a:r>
            <a:r>
              <a:rPr lang="en-US" altLang="en-US" b="1" dirty="0" smtClean="0"/>
              <a:t>There are now eight Regional Specialized Meteorological Centers (RSMC) for transport model products host by various countries.  NOAA operates one of those</a:t>
            </a:r>
            <a:r>
              <a:rPr lang="en-US" altLang="en-US" dirty="0" smtClean="0"/>
              <a:t>. HYSPLIT is also the primary RSMC dispersion model at the Australian Bureau of Meteorology (BoM) and the China Meteorological Administration (CMA).  </a:t>
            </a:r>
            <a:r>
              <a:rPr lang="en-US" altLang="en-US" b="1" dirty="0" smtClean="0"/>
              <a:t>A relatively new HYSPLIT application is to use an above-background measurement value as a starting point for an </a:t>
            </a:r>
            <a:r>
              <a:rPr lang="en-US" altLang="en-US" b="1" dirty="0" err="1" smtClean="0"/>
              <a:t>adjoint</a:t>
            </a:r>
            <a:r>
              <a:rPr lang="en-US" altLang="en-US" b="1" dirty="0" smtClean="0"/>
              <a:t> (backward integration of the dispersion model) to identify potential source locations. This is the approach taken by the Comprehensive Test Ban Treaty Organization (CTBTO) to analyze their monitoring network data. HYSPLIT is one of the models available to the CTBTO. </a:t>
            </a:r>
          </a:p>
          <a:p>
            <a:pPr eaLnBrk="1" hangingPunct="1">
              <a:spcBef>
                <a:spcPct val="0"/>
              </a:spcBef>
            </a:pPr>
            <a:endParaRPr lang="en-US" altLang="en-US" dirty="0" smtClean="0"/>
          </a:p>
          <a:p>
            <a:pPr eaLnBrk="1" hangingPunct="1">
              <a:spcBef>
                <a:spcPct val="0"/>
              </a:spcBef>
            </a:pPr>
            <a:r>
              <a:rPr lang="en-US" altLang="en-US" dirty="0" smtClean="0"/>
              <a:t>Although the model’s performance for the Chernobyl accident was reasonable, soon after the first observational data started to come after the Fukushima accident, it was clear that HYSPLIT was substantially over-predicting the wet deposition. A simple reduction by about a factor of ten (3x10</a:t>
            </a:r>
            <a:r>
              <a:rPr lang="en-US" altLang="en-US" baseline="30000" dirty="0" smtClean="0"/>
              <a:t>5</a:t>
            </a:r>
            <a:r>
              <a:rPr lang="en-US" altLang="en-US" dirty="0" smtClean="0"/>
              <a:t> to 4x10</a:t>
            </a:r>
            <a:r>
              <a:rPr lang="en-US" altLang="en-US" baseline="30000" dirty="0" smtClean="0"/>
              <a:t>4</a:t>
            </a:r>
            <a:r>
              <a:rPr lang="en-US" altLang="en-US" dirty="0" smtClean="0"/>
              <a:t>) of the in-cloud scavenging ratio reduced the over-prediction but did not address the cause. The main difference between the two accidents was that the Fukushima release was relatively near the ground compared with the Chernobyl release, where a continuing fire lofted material much higher into the atmosphere. The Cs-137 deposition measurements are shown in the left panel, averaged together from aircraft monitoring and ground based sampling and the model prediction is shown in the right panel.  Although there are differences in the measured and observed patterns, the overall structure and magnitudes are comparable.</a:t>
            </a:r>
          </a:p>
        </p:txBody>
      </p:sp>
      <p:sp>
        <p:nvSpPr>
          <p:cNvPr id="368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862" indent="-285716">
              <a:defRPr>
                <a:solidFill>
                  <a:schemeClr val="tx1"/>
                </a:solidFill>
                <a:latin typeface="Calibri" pitchFamily="34" charset="0"/>
              </a:defRPr>
            </a:lvl2pPr>
            <a:lvl3pPr marL="1142865" indent="-228573">
              <a:defRPr>
                <a:solidFill>
                  <a:schemeClr val="tx1"/>
                </a:solidFill>
                <a:latin typeface="Calibri" pitchFamily="34" charset="0"/>
              </a:defRPr>
            </a:lvl3pPr>
            <a:lvl4pPr marL="1600011" indent="-228573">
              <a:defRPr>
                <a:solidFill>
                  <a:schemeClr val="tx1"/>
                </a:solidFill>
                <a:latin typeface="Calibri" pitchFamily="34" charset="0"/>
              </a:defRPr>
            </a:lvl4pPr>
            <a:lvl5pPr marL="2057156" indent="-228573">
              <a:defRPr>
                <a:solidFill>
                  <a:schemeClr val="tx1"/>
                </a:solidFill>
                <a:latin typeface="Calibri" pitchFamily="34" charset="0"/>
              </a:defRPr>
            </a:lvl5pPr>
            <a:lvl6pPr marL="2514303" indent="-228573" fontAlgn="base">
              <a:spcBef>
                <a:spcPct val="0"/>
              </a:spcBef>
              <a:spcAft>
                <a:spcPct val="0"/>
              </a:spcAft>
              <a:defRPr>
                <a:solidFill>
                  <a:schemeClr val="tx1"/>
                </a:solidFill>
                <a:latin typeface="Calibri" pitchFamily="34" charset="0"/>
              </a:defRPr>
            </a:lvl6pPr>
            <a:lvl7pPr marL="2971449" indent="-228573" fontAlgn="base">
              <a:spcBef>
                <a:spcPct val="0"/>
              </a:spcBef>
              <a:spcAft>
                <a:spcPct val="0"/>
              </a:spcAft>
              <a:defRPr>
                <a:solidFill>
                  <a:schemeClr val="tx1"/>
                </a:solidFill>
                <a:latin typeface="Calibri" pitchFamily="34" charset="0"/>
              </a:defRPr>
            </a:lvl7pPr>
            <a:lvl8pPr marL="3428594" indent="-228573" fontAlgn="base">
              <a:spcBef>
                <a:spcPct val="0"/>
              </a:spcBef>
              <a:spcAft>
                <a:spcPct val="0"/>
              </a:spcAft>
              <a:defRPr>
                <a:solidFill>
                  <a:schemeClr val="tx1"/>
                </a:solidFill>
                <a:latin typeface="Calibri" pitchFamily="34" charset="0"/>
              </a:defRPr>
            </a:lvl8pPr>
            <a:lvl9pPr marL="3885741" indent="-22857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5D95D62-462B-4DEE-A47E-3720EFBDFD39}" type="slidenum">
              <a:rPr lang="en-US" smtClean="0"/>
              <a:pPr fontAlgn="base">
                <a:spcBef>
                  <a:spcPct val="0"/>
                </a:spcBef>
                <a:spcAft>
                  <a:spcPct val="0"/>
                </a:spcAft>
                <a:defRPr/>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t>The interest in applying HYSPLIT to more shorter-range problems increased after 9/11 </a:t>
            </a:r>
            <a:r>
              <a:rPr lang="en-US" altLang="en-US" dirty="0" smtClean="0"/>
              <a:t>with a request by the National Weather Service for routine HYSPLIT forecasts at a number of fixed locations.  At the same time an on-demand capability was established through the 24/7 desk of the Senior Duty Meteorologist at the National Centers for Environmental Prediction (NCEP).  The response was initiated by a telephone call to the SDM, manual data entry, and the posting the results to a secure web page. The approach proved to be cumbersome and a dedicated system for Weather Forecast Office access was developed, hosted at NOAA’s 24/7 web portal.  A unique feature of this interface is that it links the Computer-Aided Management of Emergency Operations (CAMEO) chemicals data base with HYSPLIT, permitting the WFO to select a realistic emission scenario and create output graphics linked with human exposure guidelines.  A newer version exists that was developed in collaboration with the National Ocean Service’s Office of Response and Restoration to include the source modeling features of their Areal Locations of Hazardous Atmospheres (ALOHA) model as part of the HYSPLIT chemical modeling package.  </a:t>
            </a:r>
          </a:p>
          <a:p>
            <a:pPr eaLnBrk="1" hangingPunct="1">
              <a:spcBef>
                <a:spcPct val="0"/>
              </a:spcBef>
            </a:pPr>
            <a:endParaRPr lang="en-US" altLang="en-US" dirty="0" smtClean="0"/>
          </a:p>
          <a:p>
            <a:pPr eaLnBrk="1" hangingPunct="1">
              <a:spcBef>
                <a:spcPct val="0"/>
              </a:spcBef>
            </a:pPr>
            <a:r>
              <a:rPr lang="en-US" altLang="en-US" dirty="0" smtClean="0"/>
              <a:t>CAMEO - http://cameochemicals.noaa.gov/</a:t>
            </a:r>
          </a:p>
          <a:p>
            <a:pPr eaLnBrk="1" hangingPunct="1">
              <a:spcBef>
                <a:spcPct val="0"/>
              </a:spcBef>
            </a:pPr>
            <a:r>
              <a:rPr lang="en-US" altLang="en-US" dirty="0" smtClean="0"/>
              <a:t>ALOHA - http://www.epa.gov/emergenciescontent/cameo/aloha.htm</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b="1" dirty="0" smtClean="0"/>
              <a:t>ARL’s involvement with modelling the ash and other debris from a volcanic eruption goes back to Mt. St. Helens</a:t>
            </a:r>
            <a:r>
              <a:rPr lang="en-GB" altLang="en-US" dirty="0" smtClean="0"/>
              <a:t>, where we just provided trajectory forecasts (using the Limited Fine Mesh (LFM) model).  </a:t>
            </a:r>
            <a:r>
              <a:rPr lang="en-GB" altLang="en-US" b="1" dirty="0" smtClean="0"/>
              <a:t>The concerns with forecasting ash movement became more serious after the KML aircraft encounter with the Mt. Redoubt plume and the arrangements became more forma</a:t>
            </a:r>
            <a:r>
              <a:rPr lang="en-GB" altLang="en-US" dirty="0" smtClean="0"/>
              <a:t>l.  </a:t>
            </a:r>
            <a:r>
              <a:rPr lang="en-GB" altLang="en-US" b="1" dirty="0" smtClean="0"/>
              <a:t>HYSPLIT is the current plume model for the Washington Volcanic Ash Advisory </a:t>
            </a:r>
            <a:r>
              <a:rPr lang="en-GB" altLang="en-US" b="1" dirty="0" err="1" smtClean="0"/>
              <a:t>Center</a:t>
            </a:r>
            <a:r>
              <a:rPr lang="en-GB" altLang="en-US" b="1" dirty="0" smtClean="0"/>
              <a:t> (VAAC), the Air Force Weather Agency (AFWA), as well as for the VAACs in Australia, New Zealand and Argentina.</a:t>
            </a:r>
          </a:p>
          <a:p>
            <a:pPr eaLnBrk="1" hangingPunct="1">
              <a:spcBef>
                <a:spcPct val="0"/>
              </a:spcBef>
            </a:pPr>
            <a:r>
              <a:rPr lang="en-GB" altLang="en-US" dirty="0" smtClean="0"/>
              <a:t>Although volcanic ash modelling easily lends itself to </a:t>
            </a:r>
            <a:r>
              <a:rPr lang="en-GB" altLang="en-US" dirty="0" err="1" smtClean="0"/>
              <a:t>Lagrangian</a:t>
            </a:r>
            <a:r>
              <a:rPr lang="en-GB" altLang="en-US" dirty="0" smtClean="0"/>
              <a:t> approaches due to the point-source nature of the problem, there is considerable uncertainty in the source term mass, particles sizes, and plume heights.  These can affect the transport direction and limit the development of a more quantitative prediction, a potential new requirement as a result of the large scale shutdown of air traffic as a result of the </a:t>
            </a:r>
            <a:r>
              <a:rPr lang="en-GB" altLang="en-US" dirty="0" err="1" smtClean="0"/>
              <a:t>Eyjafjallajokull</a:t>
            </a:r>
            <a:r>
              <a:rPr lang="en-GB" altLang="en-US" dirty="0" smtClean="0"/>
              <a:t> eruption.  </a:t>
            </a:r>
            <a:r>
              <a:rPr lang="en-GB" altLang="en-US" b="1" dirty="0" smtClean="0"/>
              <a:t>We are collaborating with the National Environmental Satellite Data Information Service (NESDIS) to toward incorporating better satellite based eruption and ash cloud distribution data for model initialization</a:t>
            </a:r>
            <a:r>
              <a:rPr lang="en-GB" altLang="en-US" dirty="0" smtClean="0"/>
              <a:t>. </a:t>
            </a:r>
            <a:r>
              <a:rPr lang="en-GB" altLang="en-US" b="1" dirty="0" smtClean="0"/>
              <a:t>Point to Alice’s poster</a:t>
            </a:r>
            <a:r>
              <a:rPr lang="en-GB" altLang="en-US" dirty="0" smtClean="0"/>
              <a:t>.</a:t>
            </a:r>
          </a:p>
          <a:p>
            <a:pPr eaLnBrk="1" hangingPunct="1">
              <a:spcBef>
                <a:spcPct val="0"/>
              </a:spcBef>
            </a:pPr>
            <a:endParaRPr lang="en-GB" altLang="en-US" dirty="0" smtClean="0"/>
          </a:p>
          <a:p>
            <a:pPr eaLnBrk="1" hangingPunct="1">
              <a:spcBef>
                <a:spcPct val="0"/>
              </a:spcBef>
            </a:pPr>
            <a:r>
              <a:rPr lang="en-GB" altLang="en-US" dirty="0" smtClean="0"/>
              <a:t>Barbara J.B. </a:t>
            </a:r>
            <a:r>
              <a:rPr lang="en-GB" altLang="en-US" dirty="0" err="1" smtClean="0"/>
              <a:t>Stunder</a:t>
            </a:r>
            <a:r>
              <a:rPr lang="en-GB" altLang="en-US" dirty="0" smtClean="0"/>
              <a:t>, Jerome L. </a:t>
            </a:r>
            <a:r>
              <a:rPr lang="en-GB" altLang="en-US" dirty="0" err="1" smtClean="0"/>
              <a:t>Heffter</a:t>
            </a:r>
            <a:r>
              <a:rPr lang="en-GB" altLang="en-US" dirty="0" smtClean="0"/>
              <a:t>, Roland R. </a:t>
            </a:r>
            <a:r>
              <a:rPr lang="en-GB" altLang="en-US" dirty="0" err="1" smtClean="0"/>
              <a:t>Draxler</a:t>
            </a:r>
            <a:r>
              <a:rPr lang="en-GB" altLang="en-US" dirty="0" smtClean="0"/>
              <a:t>,  2007,  Airborne Volcanic Ash Forecast Area Reliability,  Weather and Forecasting, 22:1132-1139</a:t>
            </a:r>
            <a:endParaRPr lang="en-US" alt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smtClean="0"/>
              <a:t>NOAA Smoke Forecasting System</a:t>
            </a:r>
          </a:p>
          <a:p>
            <a:pPr>
              <a:spcBef>
                <a:spcPct val="0"/>
              </a:spcBef>
            </a:pPr>
            <a:r>
              <a:rPr lang="en-US" altLang="en-US" b="1" dirty="0" smtClean="0"/>
              <a:t>The NOAA Smoke Forecasting System integrates the NOAA </a:t>
            </a:r>
            <a:r>
              <a:rPr lang="en-US" altLang="en-US" dirty="0" smtClean="0">
                <a:hlinkClick r:id="rId3"/>
              </a:rPr>
              <a:t>National Environmental Satellite, Data and Information Service's</a:t>
            </a:r>
            <a:r>
              <a:rPr lang="en-US" altLang="en-US" dirty="0" smtClean="0"/>
              <a:t> </a:t>
            </a:r>
            <a:r>
              <a:rPr lang="en-US" altLang="en-US" b="1" dirty="0" smtClean="0"/>
              <a:t>satellite information on the location of wildfires with NOAA </a:t>
            </a:r>
            <a:r>
              <a:rPr lang="en-US" altLang="en-US" b="1" dirty="0" smtClean="0">
                <a:hlinkClick r:id="rId4"/>
              </a:rPr>
              <a:t>National Weather Service</a:t>
            </a:r>
            <a:r>
              <a:rPr lang="en-US" altLang="en-US" b="1" dirty="0" smtClean="0"/>
              <a:t> weather inputs from the North American Mesoscale model and smoke dispersion simulations from the NOAA ARL </a:t>
            </a:r>
            <a:r>
              <a:rPr lang="en-US" altLang="en-US" b="1" dirty="0" smtClean="0">
                <a:hlinkClick r:id="rId5"/>
              </a:rPr>
              <a:t>HYSPLIT</a:t>
            </a:r>
            <a:r>
              <a:rPr lang="en-US" altLang="en-US" b="1" dirty="0" smtClean="0"/>
              <a:t> model to produce a daily 48-hour prediction of smoke transport and concentration</a:t>
            </a:r>
            <a:r>
              <a:rPr lang="en-US" altLang="en-US" dirty="0" smtClean="0"/>
              <a:t>. </a:t>
            </a:r>
            <a:r>
              <a:rPr lang="en-US" altLang="en-US" b="1" dirty="0" smtClean="0"/>
              <a:t>The model also incorporates U.S. Forest Service estimates for wildfire smoke emissions based on vegetation cover</a:t>
            </a:r>
            <a:r>
              <a:rPr lang="en-US" altLang="en-US" dirty="0" smtClean="0"/>
              <a:t>. This system is intended as guidance to air quality forecasters and the public for primary fine particulate matter emitted from large wildfires and agricultural burning which can elevate particulate concentrations to unhealthful levels. </a:t>
            </a:r>
          </a:p>
          <a:p>
            <a:pPr>
              <a:spcBef>
                <a:spcPct val="0"/>
              </a:spcBef>
            </a:pPr>
            <a:r>
              <a:rPr lang="en-US" altLang="en-US" b="1" dirty="0" smtClean="0"/>
              <a:t>NOAA Dust Forecasting System</a:t>
            </a:r>
          </a:p>
          <a:p>
            <a:pPr>
              <a:spcBef>
                <a:spcPct val="0"/>
              </a:spcBef>
            </a:pPr>
            <a:r>
              <a:rPr lang="en-US" altLang="en-US" dirty="0" smtClean="0"/>
              <a:t>ARL scientists developed a dust emissions algorithm based on a 5-year climatology from the MODIS Deep Blue satellite observations. These emissions in conjunction with the meteorological fields generated by the North American Mesoscale model are used by the HYSPLIT model to estimate the transport, dispersion and deposition of dust over the continental US. </a:t>
            </a:r>
          </a:p>
          <a:p>
            <a:pPr>
              <a:spcBef>
                <a:spcPct val="0"/>
              </a:spcBef>
            </a:pPr>
            <a:endParaRPr lang="en-US" altLang="en-US" dirty="0" smtClean="0"/>
          </a:p>
        </p:txBody>
      </p:sp>
      <p:sp>
        <p:nvSpPr>
          <p:cNvPr id="71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862" indent="-285716">
              <a:defRPr>
                <a:solidFill>
                  <a:schemeClr val="tx1"/>
                </a:solidFill>
                <a:latin typeface="Calibri" pitchFamily="34" charset="0"/>
              </a:defRPr>
            </a:lvl2pPr>
            <a:lvl3pPr marL="1142865" indent="-228573">
              <a:defRPr>
                <a:solidFill>
                  <a:schemeClr val="tx1"/>
                </a:solidFill>
                <a:latin typeface="Calibri" pitchFamily="34" charset="0"/>
              </a:defRPr>
            </a:lvl3pPr>
            <a:lvl4pPr marL="1600011" indent="-228573">
              <a:defRPr>
                <a:solidFill>
                  <a:schemeClr val="tx1"/>
                </a:solidFill>
                <a:latin typeface="Calibri" pitchFamily="34" charset="0"/>
              </a:defRPr>
            </a:lvl4pPr>
            <a:lvl5pPr marL="2057156" indent="-228573">
              <a:defRPr>
                <a:solidFill>
                  <a:schemeClr val="tx1"/>
                </a:solidFill>
                <a:latin typeface="Calibri" pitchFamily="34" charset="0"/>
              </a:defRPr>
            </a:lvl5pPr>
            <a:lvl6pPr marL="2514303" indent="-228573" fontAlgn="base">
              <a:spcBef>
                <a:spcPct val="0"/>
              </a:spcBef>
              <a:spcAft>
                <a:spcPct val="0"/>
              </a:spcAft>
              <a:defRPr>
                <a:solidFill>
                  <a:schemeClr val="tx1"/>
                </a:solidFill>
                <a:latin typeface="Calibri" pitchFamily="34" charset="0"/>
              </a:defRPr>
            </a:lvl6pPr>
            <a:lvl7pPr marL="2971449" indent="-228573" fontAlgn="base">
              <a:spcBef>
                <a:spcPct val="0"/>
              </a:spcBef>
              <a:spcAft>
                <a:spcPct val="0"/>
              </a:spcAft>
              <a:defRPr>
                <a:solidFill>
                  <a:schemeClr val="tx1"/>
                </a:solidFill>
                <a:latin typeface="Calibri" pitchFamily="34" charset="0"/>
              </a:defRPr>
            </a:lvl7pPr>
            <a:lvl8pPr marL="3428594" indent="-228573" fontAlgn="base">
              <a:spcBef>
                <a:spcPct val="0"/>
              </a:spcBef>
              <a:spcAft>
                <a:spcPct val="0"/>
              </a:spcAft>
              <a:defRPr>
                <a:solidFill>
                  <a:schemeClr val="tx1"/>
                </a:solidFill>
                <a:latin typeface="Calibri" pitchFamily="34" charset="0"/>
              </a:defRPr>
            </a:lvl8pPr>
            <a:lvl9pPr marL="3885741" indent="-22857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83D06D9-62D3-4525-AF66-4AAF1941F1D2}" type="slidenum">
              <a:rPr lang="en-US" altLang="en-US"/>
              <a:pPr fontAlgn="base">
                <a:spcBef>
                  <a:spcPct val="0"/>
                </a:spcBef>
                <a:spcAft>
                  <a:spcPct val="0"/>
                </a:spcAft>
                <a:defRPr/>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atmospheric</a:t>
            </a:r>
            <a:r>
              <a:rPr lang="en-US" baseline="0" dirty="0" smtClean="0"/>
              <a:t> release of a hazardous substance could significantly affect the health, safety, security, economy, and natural resources of our country and the</a:t>
            </a:r>
            <a:r>
              <a:rPr lang="en-US" dirty="0" smtClean="0"/>
              <a:t> rest of the world</a:t>
            </a:r>
            <a:r>
              <a:rPr lang="en-US" baseline="0" dirty="0" smtClean="0"/>
              <a:t>. </a:t>
            </a:r>
            <a:endParaRPr lang="en-US" dirty="0" smtClean="0"/>
          </a:p>
          <a:p>
            <a:r>
              <a:rPr lang="en-US" dirty="0" smtClean="0"/>
              <a:t>Understanding and predicting how, where, and when harmful materials are atmospherically transported and deposited is essential for responding appropriately to prevent disaster and protect the health and welfare of the general public and emergency response personnel.</a:t>
            </a:r>
          </a:p>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2</a:t>
            </a:fld>
            <a:endParaRPr lang="en-US" dirty="0"/>
          </a:p>
        </p:txBody>
      </p:sp>
    </p:spTree>
    <p:extLst>
      <p:ext uri="{BB962C8B-B14F-4D97-AF65-F5344CB8AC3E}">
        <p14:creationId xmlns:p14="http://schemas.microsoft.com/office/powerpoint/2010/main" val="1572974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There are many advantages to including the dispersion calculation within the meteorological calculation, especially in terms of eliminating the need for interpolation and the ability to capture rapid temporal changes in the weather conditions. Introduce </a:t>
            </a:r>
            <a:r>
              <a:rPr lang="en-US" altLang="en-US" b="1" dirty="0" err="1" smtClean="0"/>
              <a:t>Fantine’s</a:t>
            </a:r>
            <a:r>
              <a:rPr lang="en-US" altLang="en-US" b="1" dirty="0" smtClean="0"/>
              <a:t> poster.</a:t>
            </a:r>
          </a:p>
          <a:p>
            <a:endParaRPr lang="en-US" altLang="en-US" dirty="0" smtClean="0"/>
          </a:p>
          <a:p>
            <a:r>
              <a:rPr lang="en-US" altLang="en-US" dirty="0" smtClean="0"/>
              <a:t>However, calculations over long time periods or those requiring repeated simulations, perhaps with different pollutant source characteristics, are best performed using archived meteorological data.  Therefore, one important aspect of this activity is to identify meteorological variables or other parameterizations in the meteorological code that can be adapted into the dispersion code to reduce the differences between inline and offline calculations.</a:t>
            </a:r>
          </a:p>
          <a:p>
            <a:r>
              <a:rPr lang="en-US" altLang="en-US" dirty="0" smtClean="0"/>
              <a:t> </a:t>
            </a:r>
          </a:p>
        </p:txBody>
      </p:sp>
      <p:sp>
        <p:nvSpPr>
          <p:cNvPr id="4" name="Slide Number Placeholder 3"/>
          <p:cNvSpPr>
            <a:spLocks noGrp="1"/>
          </p:cNvSpPr>
          <p:nvPr>
            <p:ph type="sldNum" sz="quarter" idx="5"/>
          </p:nvPr>
        </p:nvSpPr>
        <p:spPr/>
        <p:txBody>
          <a:bodyPr/>
          <a:lstStyle/>
          <a:p>
            <a:pPr>
              <a:defRPr/>
            </a:pPr>
            <a:fld id="{AF280791-90B4-4BCE-AC56-FBC656B38ECE}"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an example of the application of the WRF-HYSPLIT inline system we modeled the Sagebrush experiment conducted in Idaho by FRD. The</a:t>
            </a:r>
            <a:r>
              <a:rPr lang="en-US" baseline="0" dirty="0" smtClean="0"/>
              <a:t> experiment consisted of 5 SF6 releases with measurements taken in arches with a maximum separation of 3.2 km. We analyzed release #3. </a:t>
            </a:r>
            <a:endParaRPr lang="en-US" dirty="0"/>
          </a:p>
        </p:txBody>
      </p:sp>
      <p:sp>
        <p:nvSpPr>
          <p:cNvPr id="4" name="Date Placeholder 3"/>
          <p:cNvSpPr>
            <a:spLocks noGrp="1"/>
          </p:cNvSpPr>
          <p:nvPr>
            <p:ph type="dt" idx="10"/>
          </p:nvPr>
        </p:nvSpPr>
        <p:spPr/>
        <p:txBody>
          <a:bodyPr/>
          <a:lstStyle/>
          <a:p>
            <a:pPr>
              <a:defRPr/>
            </a:pPr>
            <a:r>
              <a:rPr lang="en-US" smtClean="0"/>
              <a:t>15 July 1999</a:t>
            </a:r>
            <a:endParaRPr lang="en-US"/>
          </a:p>
        </p:txBody>
      </p:sp>
      <p:sp>
        <p:nvSpPr>
          <p:cNvPr id="5" name="Slide Number Placeholder 4"/>
          <p:cNvSpPr>
            <a:spLocks noGrp="1"/>
          </p:cNvSpPr>
          <p:nvPr>
            <p:ph type="sldNum" sz="quarter" idx="11"/>
          </p:nvPr>
        </p:nvSpPr>
        <p:spPr/>
        <p:txBody>
          <a:bodyPr/>
          <a:lstStyle/>
          <a:p>
            <a:fld id="{3F9BE987-F114-4E0B-8335-35C29F5763B7}" type="slidenum">
              <a:rPr lang="en-US" altLang="ko-KR" smtClean="0"/>
              <a:pPr/>
              <a:t>21</a:t>
            </a:fld>
            <a:endParaRPr lang="en-US" altLang="ko-K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An additional research topic is the use of inversion methodologies to assess source attributions by minimizing a cost function. Here are two applications of this technique: 1. The emission rate corresponding to Fukushima nuclear power plant accident was reconstructed using global measurements of Cs-137.  2. The emission strength and vertical distribution at the source corresponding to the eruption of the </a:t>
            </a:r>
            <a:r>
              <a:rPr lang="en-US" altLang="en-US" dirty="0" err="1" smtClean="0"/>
              <a:t>Kasatochi</a:t>
            </a:r>
            <a:r>
              <a:rPr lang="en-US" altLang="en-US" dirty="0" smtClean="0"/>
              <a:t> volcano was estimated using satellite ash loadings measured downwind of the eruption.  For</a:t>
            </a:r>
            <a:r>
              <a:rPr lang="en-US" altLang="en-US" baseline="0" dirty="0" smtClean="0"/>
              <a:t> more details see </a:t>
            </a:r>
            <a:r>
              <a:rPr lang="en-US" altLang="en-US" baseline="0" dirty="0" err="1" smtClean="0"/>
              <a:t>Tianfeng’s</a:t>
            </a:r>
            <a:r>
              <a:rPr lang="en-US" altLang="en-US" baseline="0" smtClean="0"/>
              <a:t> poster.</a:t>
            </a:r>
            <a:endParaRPr lang="en-US" altLang="en-US" smtClean="0"/>
          </a:p>
        </p:txBody>
      </p:sp>
      <p:sp>
        <p:nvSpPr>
          <p:cNvPr id="4" name="Slide Number Placeholder 3"/>
          <p:cNvSpPr>
            <a:spLocks noGrp="1"/>
          </p:cNvSpPr>
          <p:nvPr>
            <p:ph type="sldNum" sz="quarter" idx="5"/>
          </p:nvPr>
        </p:nvSpPr>
        <p:spPr/>
        <p:txBody>
          <a:bodyPr/>
          <a:lstStyle/>
          <a:p>
            <a:pPr>
              <a:defRPr/>
            </a:pPr>
            <a:fld id="{DA16067D-0C7A-41E6-9E91-4EB40B18CCD5}"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The other issue currently under investigation is the development of methods to assess the uncertainty for a plume transport and dispersion prediction</a:t>
            </a:r>
            <a:r>
              <a:rPr lang="en-US" altLang="en-US" dirty="0" smtClean="0"/>
              <a:t>.  </a:t>
            </a:r>
          </a:p>
          <a:p>
            <a:r>
              <a:rPr lang="en-US" altLang="en-US" b="1" dirty="0" smtClean="0"/>
              <a:t>The traditional approach to this problem is to generate ensembles; multiple simulations each with slightly different assumptions.  </a:t>
            </a:r>
            <a:r>
              <a:rPr lang="en-US" altLang="en-US" dirty="0" smtClean="0"/>
              <a:t>Creating ensembles is only one step in the process. There are many ways ensembles can be created and the approach depends in part which component the user feels contributes the most uncertainty to the results for this particular application. </a:t>
            </a:r>
          </a:p>
          <a:p>
            <a:r>
              <a:rPr lang="en-US" altLang="en-US" b="1" dirty="0" smtClean="0"/>
              <a:t>Three ensemble generation methods that are internal to HYSPLIT</a:t>
            </a:r>
            <a:r>
              <a:rPr lang="en-US" altLang="en-US" dirty="0" smtClean="0"/>
              <a:t>.  In addition, a simple and very effective ensemble can also be constructed by simply using different sources of meteorological data.</a:t>
            </a:r>
          </a:p>
          <a:p>
            <a:r>
              <a:rPr lang="en-US" altLang="en-US" dirty="0" smtClean="0"/>
              <a:t>“Meteorological Grid” ensemble, created by slightly offsetting the meteorological data to test the sensitivity of the advection calculation to the gradients in the meteorological data fields</a:t>
            </a:r>
          </a:p>
          <a:p>
            <a:r>
              <a:rPr lang="en-US" altLang="en-US" dirty="0" smtClean="0"/>
              <a:t>“Turbulence” ensemble, represents the uncertainty in the concentration calculation arising from the model’s characterization of the random motions created by atmospheric turbulence</a:t>
            </a:r>
          </a:p>
          <a:p>
            <a:r>
              <a:rPr lang="en-US" altLang="en-US" dirty="0" smtClean="0"/>
              <a:t>“Physics” ensemble, built by varying key physical model parameters and model options within the dispersion model</a:t>
            </a:r>
          </a:p>
          <a:p>
            <a:r>
              <a:rPr lang="en-US" altLang="en-US" b="1" dirty="0" smtClean="0"/>
              <a:t>We are currently studying efficient ways of creating more accurate and diverse ensembles</a:t>
            </a:r>
            <a:r>
              <a:rPr lang="en-US" altLang="en-US" b="1" baseline="0" dirty="0" smtClean="0"/>
              <a:t> for transport and dispersion applications </a:t>
            </a:r>
            <a:r>
              <a:rPr lang="en-US" altLang="en-US" b="1" baseline="0" smtClean="0"/>
              <a:t>in particular.</a:t>
            </a:r>
            <a:endParaRPr lang="en-US" altLang="en-US" b="1" dirty="0" smtClean="0"/>
          </a:p>
        </p:txBody>
      </p:sp>
      <p:sp>
        <p:nvSpPr>
          <p:cNvPr id="4" name="Slide Number Placeholder 3"/>
          <p:cNvSpPr>
            <a:spLocks noGrp="1"/>
          </p:cNvSpPr>
          <p:nvPr>
            <p:ph type="sldNum" sz="quarter" idx="5"/>
          </p:nvPr>
        </p:nvSpPr>
        <p:spPr/>
        <p:txBody>
          <a:bodyPr/>
          <a:lstStyle/>
          <a:p>
            <a:pPr>
              <a:defRPr/>
            </a:pPr>
            <a:fld id="{3736E1BC-467B-442D-96FF-67B994523B36}"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24</a:t>
            </a:fld>
            <a:endParaRPr lang="en-US" dirty="0"/>
          </a:p>
        </p:txBody>
      </p:sp>
    </p:spTree>
    <p:extLst>
      <p:ext uri="{BB962C8B-B14F-4D97-AF65-F5344CB8AC3E}">
        <p14:creationId xmlns:p14="http://schemas.microsoft.com/office/powerpoint/2010/main" val="1348306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NOAA has multiple responsibilities that require the use of atmospheric transport</a:t>
            </a:r>
            <a:r>
              <a:rPr lang="en-US" b="1" baseline="0" dirty="0" smtClean="0"/>
              <a:t> and dispersion modeling tools.</a:t>
            </a:r>
            <a:endParaRPr lang="en-US" b="1" dirty="0" smtClean="0"/>
          </a:p>
          <a:p>
            <a:r>
              <a:rPr lang="en-US" b="1" dirty="0" smtClean="0"/>
              <a:t>In my introductory talk I have already described some of these responsibilities</a:t>
            </a:r>
            <a:r>
              <a:rPr lang="en-US" b="1" baseline="0" dirty="0" smtClean="0"/>
              <a:t>. However, it is worth highlighting here that Local NWS Weather Forecast Offices (WFO) rely on HYSPLIT  to provide dispersion predictions to local emergency managers who are dealing with an incident, such as a chemical spill or wildfire. </a:t>
            </a:r>
          </a:p>
          <a:p>
            <a:r>
              <a:rPr lang="en-US" b="1" baseline="0" dirty="0" smtClean="0"/>
              <a:t>ARL and the Office of Response and Restoration (OR&amp;R), successfully installed a new HYSPLIT web-based modeling system in September2013 at NOAA’s Web Operations Center (WOC).</a:t>
            </a:r>
          </a:p>
          <a:p>
            <a:endParaRPr lang="en-US" dirty="0" smtClean="0"/>
          </a:p>
          <a:p>
            <a:r>
              <a:rPr lang="en-US" dirty="0" smtClean="0"/>
              <a:t>In coordination with the International Civil Aviation Organization, NOAA operates two of nine Volcanic Ash Advisory Centers that coordinate and disseminate information on atmospheric volcanic ash clouds that may endanger aviation.</a:t>
            </a:r>
          </a:p>
          <a:p>
            <a:r>
              <a:rPr lang="en-US" dirty="0" smtClean="0"/>
              <a:t>In coordination with the World Meteorological Organization (WMO), NOAA operates a Regional Specialized Meteorological Center (RSMC) that provides information to the International Atomic Energy Agency about expected transport of radiation and to the Comprehensive Test Ban Treaty Organization about possible source regions of clandestine nuclear and/or radiological releases. (US Dep. Of State and NOAA MOA)</a:t>
            </a:r>
          </a:p>
          <a:p>
            <a:r>
              <a:rPr lang="en-US" b="1" dirty="0" smtClean="0"/>
              <a:t>ARL</a:t>
            </a:r>
            <a:r>
              <a:rPr lang="en-US" b="1" baseline="0" dirty="0" smtClean="0"/>
              <a:t> uses HYSPLIT to support DOE’s INL and NNSS for consequence assessments</a:t>
            </a:r>
            <a:endParaRPr lang="en-US" b="1" dirty="0"/>
          </a:p>
        </p:txBody>
      </p:sp>
      <p:sp>
        <p:nvSpPr>
          <p:cNvPr id="4" name="Slide Number Placeholder 3"/>
          <p:cNvSpPr>
            <a:spLocks noGrp="1"/>
          </p:cNvSpPr>
          <p:nvPr>
            <p:ph type="sldNum" sz="quarter" idx="10"/>
          </p:nvPr>
        </p:nvSpPr>
        <p:spPr/>
        <p:txBody>
          <a:bodyPr/>
          <a:lstStyle/>
          <a:p>
            <a:fld id="{25D937EE-F0B7-4AC3-94B7-22809C3A57B5}" type="slidenum">
              <a:rPr lang="en-US" smtClean="0"/>
              <a:t>3</a:t>
            </a:fld>
            <a:endParaRPr lang="en-US" dirty="0"/>
          </a:p>
        </p:txBody>
      </p:sp>
    </p:spTree>
    <p:extLst>
      <p:ext uri="{BB962C8B-B14F-4D97-AF65-F5344CB8AC3E}">
        <p14:creationId xmlns:p14="http://schemas.microsoft.com/office/powerpoint/2010/main" val="925993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main objectives are to understand the main processes that drive</a:t>
            </a:r>
            <a:r>
              <a:rPr lang="en-US" baseline="0" dirty="0" smtClean="0"/>
              <a:t> the transport and dispersion of harmful substances in the atmosphere, to improve the quality of our modeling tools, and to assess the uncertainties and applicability of those tools. In addition, transferring our modeling tools to operations, applications or services within NOAA and to other organizations is a fundamental goal that we constantly pursue.</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4</a:t>
            </a:fld>
            <a:endParaRPr lang="en-US" dirty="0"/>
          </a:p>
        </p:txBody>
      </p:sp>
    </p:spTree>
    <p:extLst>
      <p:ext uri="{BB962C8B-B14F-4D97-AF65-F5344CB8AC3E}">
        <p14:creationId xmlns:p14="http://schemas.microsoft.com/office/powerpoint/2010/main" val="3219953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HYSPLIT</a:t>
            </a:r>
            <a:r>
              <a:rPr lang="en-US" baseline="0" dirty="0" smtClean="0"/>
              <a:t> is the main tool that ARL develops and uses for dispersion modeling applications. Our main approach relies on incremental model improvements, based on new scientific knowledge, that are continuously tested against field measurements.</a:t>
            </a:r>
          </a:p>
          <a:p>
            <a:r>
              <a:rPr lang="en-US" baseline="0" dirty="0" smtClean="0"/>
              <a:t>For instance, our group developed a HYSPLIT version that runs embedded within a meteorological model</a:t>
            </a:r>
            <a:r>
              <a:rPr lang="en-US" dirty="0" smtClean="0"/>
              <a:t>, avoiding spatial and temporal interpolation. This is a promising approach that is being tested on complex terrain dispersion applications. </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5</a:t>
            </a:fld>
            <a:endParaRPr lang="en-US" dirty="0"/>
          </a:p>
        </p:txBody>
      </p:sp>
    </p:spTree>
    <p:extLst>
      <p:ext uri="{BB962C8B-B14F-4D97-AF65-F5344CB8AC3E}">
        <p14:creationId xmlns:p14="http://schemas.microsoft.com/office/powerpoint/2010/main" val="201206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we apply data assimilation techniques to improve model predictions of volcanic</a:t>
            </a:r>
            <a:r>
              <a:rPr lang="en-US" baseline="0" dirty="0" smtClean="0"/>
              <a:t> ash plumes using satellite retrievals. </a:t>
            </a:r>
          </a:p>
          <a:p>
            <a:r>
              <a:rPr lang="en-US" baseline="0" dirty="0" smtClean="0"/>
              <a:t>Based on state-of-the-art inversion techniques we estimate source locations and strength for applications such as the Fukushima nuclear power plant accident and more recently to the estimation greenhouse gasses reductions. </a:t>
            </a:r>
          </a:p>
          <a:p>
            <a:r>
              <a:rPr lang="en-US" baseline="0" dirty="0" smtClean="0"/>
              <a:t>In addition, we use dispersion modeling ensemble techniques to estimate and communicate uncertainties associated to the atmospheric transport and dispersion predictions.</a:t>
            </a:r>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6</a:t>
            </a:fld>
            <a:endParaRPr lang="en-US" dirty="0"/>
          </a:p>
        </p:txBody>
      </p:sp>
    </p:spTree>
    <p:extLst>
      <p:ext uri="{BB962C8B-B14F-4D97-AF65-F5344CB8AC3E}">
        <p14:creationId xmlns:p14="http://schemas.microsoft.com/office/powerpoint/2010/main" val="1135165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ARL continuously</a:t>
            </a:r>
            <a:r>
              <a:rPr lang="en-US" baseline="0" dirty="0" smtClean="0"/>
              <a:t> transfers new HYSPLIT model updates to the NWS operations. Point to Barbara’s poster.</a:t>
            </a:r>
          </a:p>
          <a:p>
            <a:r>
              <a:rPr lang="en-US" baseline="0" dirty="0" smtClean="0"/>
              <a:t>Recently we operationally implemented HYSPLIT Backtracking Capability for the WMO/Comprehensive nuclear-Test- Ban Treaty Organization.</a:t>
            </a:r>
          </a:p>
          <a:p>
            <a:r>
              <a:rPr lang="en-US" baseline="0" dirty="0" smtClean="0"/>
              <a:t>Also, during and after the Fukushima Daiichi nuclear plant accident ARL scientists lead the WMO meteorological assessment. </a:t>
            </a:r>
            <a:endParaRPr lang="en-US" dirty="0" smtClean="0"/>
          </a:p>
          <a:p>
            <a:r>
              <a:rPr lang="en-US" dirty="0" smtClean="0"/>
              <a:t>The HYSPLIT radiological (</a:t>
            </a:r>
            <a:r>
              <a:rPr lang="en-US" dirty="0" err="1" smtClean="0"/>
              <a:t>HYRad</a:t>
            </a:r>
            <a:r>
              <a:rPr lang="en-US" dirty="0" smtClean="0"/>
              <a:t>) modeling package was created to provide emergency response personnel and emergency planners at the Idaho National Laboratory (INL) with a set of software tools for rapidly evaluating the potential health and safety impacts of an airborne release involving radioactive material. </a:t>
            </a:r>
            <a:r>
              <a:rPr lang="en-US" dirty="0" err="1" smtClean="0"/>
              <a:t>HYRad</a:t>
            </a:r>
            <a:r>
              <a:rPr lang="en-US" dirty="0" smtClean="0"/>
              <a:t> complies with the SCAPA software quality assurance (SQA) guidance for safety-related and non-safety applications.</a:t>
            </a:r>
          </a:p>
          <a:p>
            <a:r>
              <a:rPr lang="en-US" dirty="0" smtClean="0"/>
              <a:t>ARL, in collaboration with  NOS’s OR&amp;R, transitioned to operations the HYSPLIT/ALOHA system to NOAA’s Web Operations Center.</a:t>
            </a:r>
          </a:p>
          <a:p>
            <a:r>
              <a:rPr lang="en-US" dirty="0" smtClean="0"/>
              <a:t>After my presentation, Glenn</a:t>
            </a:r>
            <a:r>
              <a:rPr lang="en-US" baseline="0" dirty="0" smtClean="0"/>
              <a:t> </a:t>
            </a:r>
            <a:r>
              <a:rPr lang="en-US" baseline="0" dirty="0" err="1" smtClean="0"/>
              <a:t>Rolph</a:t>
            </a:r>
            <a:r>
              <a:rPr lang="en-US" baseline="0" dirty="0" smtClean="0"/>
              <a:t> will present a demonstration of the operational web system that is used by the local Weather Forecasting Offices for emergency response.</a:t>
            </a:r>
            <a:endParaRPr lang="en-US" dirty="0" smtClean="0"/>
          </a:p>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7</a:t>
            </a:fld>
            <a:endParaRPr lang="en-US" dirty="0"/>
          </a:p>
        </p:txBody>
      </p:sp>
    </p:spTree>
    <p:extLst>
      <p:ext uri="{BB962C8B-B14F-4D97-AF65-F5344CB8AC3E}">
        <p14:creationId xmlns:p14="http://schemas.microsoft.com/office/powerpoint/2010/main" val="2385795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0" y="4343400"/>
            <a:ext cx="6400800" cy="4114800"/>
          </a:xfrm>
        </p:spPr>
        <p:txBody>
          <a:bodyPr/>
          <a:lstStyle/>
          <a:p>
            <a:pPr eaLnBrk="1" hangingPunct="1">
              <a:spcBef>
                <a:spcPct val="0"/>
              </a:spcBef>
            </a:pPr>
            <a:r>
              <a:rPr lang="en-US" altLang="en-US" b="1" dirty="0" smtClean="0"/>
              <a:t>HYSPLIT continues to be one of the most extensively used atmospheric transport and dispersion models in the atmospheric sciences community </a:t>
            </a:r>
            <a:r>
              <a:rPr lang="en-US" altLang="en-US" dirty="0" smtClean="0"/>
              <a:t>(e.g., more than 800 citations to </a:t>
            </a:r>
            <a:r>
              <a:rPr lang="en-US" altLang="en-US" dirty="0" err="1" smtClean="0"/>
              <a:t>Draxler</a:t>
            </a:r>
            <a:r>
              <a:rPr lang="en-US" altLang="en-US" dirty="0" smtClean="0"/>
              <a:t> and Hess, 1998, Web of Science, </a:t>
            </a:r>
            <a:r>
              <a:rPr lang="en-US" altLang="en-US" u="sng" dirty="0" smtClean="0">
                <a:hlinkClick r:id="rId3"/>
              </a:rPr>
              <a:t>http://thomsonreuters.com/thomson-reuters-web-of-science/</a:t>
            </a:r>
            <a:r>
              <a:rPr lang="en-US" altLang="en-US" dirty="0" smtClean="0"/>
              <a:t>).</a:t>
            </a:r>
          </a:p>
          <a:p>
            <a:pPr eaLnBrk="1" hangingPunct="1">
              <a:spcBef>
                <a:spcPct val="0"/>
              </a:spcBef>
            </a:pPr>
            <a:r>
              <a:rPr lang="en-US" altLang="en-US" b="1" dirty="0" smtClean="0"/>
              <a:t>The HYSPLIT modeling system can be currently run on PC, Mac, or Linux platforms </a:t>
            </a:r>
            <a:r>
              <a:rPr lang="en-US" altLang="en-US" dirty="0" smtClean="0"/>
              <a:t>using a single processor. Multiple processor parallelized environment calculations based on a Message Passing Interface (MPI) implementation are available for Mac and Linux. A registered version is also available that adds the capability of running the model with current (today’s) forecast meteorological data.  </a:t>
            </a:r>
            <a:r>
              <a:rPr lang="en-US" altLang="en-US" b="1" dirty="0" smtClean="0"/>
              <a:t>About 3,500 registered users have already downloaded HYSPLIT. </a:t>
            </a:r>
          </a:p>
          <a:p>
            <a:pPr eaLnBrk="1" hangingPunct="1">
              <a:spcBef>
                <a:spcPct val="0"/>
              </a:spcBef>
            </a:pPr>
            <a:r>
              <a:rPr lang="en-US" altLang="en-US" b="1" dirty="0" smtClean="0"/>
              <a:t>Another way to gain public access to meteorological data and run HYSPLIT trajectory and dispersion simulations is through the Real-time Environmental Applications and Display </a:t>
            </a:r>
            <a:r>
              <a:rPr lang="en-US" altLang="en-US" b="1" dirty="0" err="1" smtClean="0"/>
              <a:t>sYstem</a:t>
            </a:r>
            <a:r>
              <a:rPr lang="en-US" altLang="en-US" b="1" dirty="0" smtClean="0"/>
              <a:t> (READY), a web-based system developed and maintained by ARL </a:t>
            </a:r>
            <a:r>
              <a:rPr lang="en-US" altLang="en-US" dirty="0" smtClean="0"/>
              <a:t>(http://ready.arl.noaa.gov/). READY brings together the trajectory and dispersion model, graphical display programs, and textual forecast programs generated over many years at ARL into a particularly easy to use form. </a:t>
            </a:r>
            <a:r>
              <a:rPr lang="en-US" altLang="en-US" b="1" dirty="0" smtClean="0"/>
              <a:t>Since its initial development in 1997 , thousands of users (about 60,000 HYSPLIT simulations per month) have generated products from READY for their day-to-day needs and research projects.</a:t>
            </a:r>
          </a:p>
          <a:p>
            <a:pPr eaLnBrk="1" hangingPunct="1">
              <a:spcBef>
                <a:spcPct val="0"/>
              </a:spcBef>
            </a:pPr>
            <a:r>
              <a:rPr lang="en-US" altLang="en-US" b="1" dirty="0" smtClean="0"/>
              <a:t>Every year HYSPLIT developers offer training workshops on the installation and use of the modeling system</a:t>
            </a:r>
            <a:r>
              <a:rPr lang="en-US" altLang="en-US" dirty="0" smtClean="0"/>
              <a:t>, including a wide variety of applications such as volcanic eruptions, radionuclide accidents, dust storms, wildfire smoke, and tracer experiments.  Training materials, including a self-paced tutorial, are available at http://www.arl.noaa.gov/HYSPLIT_workshop.php. </a:t>
            </a:r>
            <a:r>
              <a:rPr lang="en-US" altLang="en-US" b="1" dirty="0" smtClean="0"/>
              <a:t>Workshop participants typically include members of the US and international governments, private industry, and academia. </a:t>
            </a:r>
          </a:p>
          <a:p>
            <a:pPr eaLnBrk="1" hangingPunct="1">
              <a:spcBef>
                <a:spcPct val="0"/>
              </a:spcBef>
            </a:pPr>
            <a:r>
              <a:rPr lang="en-US" altLang="en-US" dirty="0" smtClean="0"/>
              <a:t>National and </a:t>
            </a:r>
            <a:r>
              <a:rPr lang="en-US" altLang="en-US" dirty="0" err="1" smtClean="0"/>
              <a:t>interational</a:t>
            </a:r>
            <a:r>
              <a:rPr lang="en-US" altLang="en-US" dirty="0" smtClean="0"/>
              <a:t> training: ESRL (Boulder, CO), USFS (Asheville, NC), State of NY (Albany, NY), NWS/WFO (Wilmington, NC), University of Puerto Rico (San Juan, PR), ORNL (Oak Ridge, TN).</a:t>
            </a:r>
          </a:p>
          <a:p>
            <a:pPr eaLnBrk="1" hangingPunct="1">
              <a:spcBef>
                <a:spcPct val="0"/>
              </a:spcBef>
            </a:pPr>
            <a:r>
              <a:rPr lang="en-US" altLang="en-US" dirty="0" smtClean="0"/>
              <a:t>International training: Spain, Argentina, Mexico, Ireland, South Korea.</a:t>
            </a:r>
          </a:p>
          <a:p>
            <a:pPr eaLnBrk="1" hangingPunct="1">
              <a:spcBef>
                <a:spcPct val="0"/>
              </a:spcBef>
            </a:pPr>
            <a:r>
              <a:rPr lang="en-US" altLang="en-US" b="1" dirty="0" smtClean="0"/>
              <a:t>In addition, a Forum for HYSPLIT model users is available to communicate questions, problems, and experiences (https://hysplitbbs.arl.noaa.gov/). This Forum currently has more than 3,000 participants</a:t>
            </a:r>
          </a:p>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8</a:t>
            </a:fld>
            <a:endParaRPr lang="en-US" dirty="0"/>
          </a:p>
        </p:txBody>
      </p:sp>
    </p:spTree>
    <p:extLst>
      <p:ext uri="{BB962C8B-B14F-4D97-AF65-F5344CB8AC3E}">
        <p14:creationId xmlns:p14="http://schemas.microsoft.com/office/powerpoint/2010/main" val="2124974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the HYSPLIT</a:t>
            </a:r>
            <a:r>
              <a:rPr lang="en-US" baseline="0" dirty="0" smtClean="0"/>
              <a:t> modeling group leads the web development activities with the Regional Specialized Meteorological Centers. </a:t>
            </a:r>
          </a:p>
          <a:p>
            <a:r>
              <a:rPr lang="en-US" baseline="0" dirty="0" smtClean="0"/>
              <a:t>Moreover,</a:t>
            </a:r>
            <a:r>
              <a:rPr lang="en-US" dirty="0" smtClean="0"/>
              <a:t> the</a:t>
            </a:r>
            <a:r>
              <a:rPr lang="en-US" baseline="0" dirty="0" smtClean="0"/>
              <a:t> simulations performed for the Fukushima accident have been</a:t>
            </a:r>
            <a:r>
              <a:rPr lang="en-US" dirty="0" smtClean="0"/>
              <a:t> displayed</a:t>
            </a:r>
            <a:r>
              <a:rPr lang="en-US" baseline="0" dirty="0" smtClean="0"/>
              <a:t> on NOAA’s Science on a Sphere. </a:t>
            </a:r>
            <a:endParaRPr lang="en-US" dirty="0" smtClean="0"/>
          </a:p>
          <a:p>
            <a:r>
              <a:rPr lang="en-US" dirty="0" smtClean="0"/>
              <a:t>It is worth</a:t>
            </a:r>
            <a:r>
              <a:rPr lang="en-US" baseline="0" dirty="0" smtClean="0"/>
              <a:t> mentioning that the HYSPLIT/ALOHA modeling web system performs about 10 dispersion simulation per day. This system can only be accessed by NOAA.</a:t>
            </a:r>
            <a:endParaRPr lang="en-US" dirty="0" smtClean="0"/>
          </a:p>
          <a:p>
            <a:pPr eaLnBrk="1" hangingPunct="1">
              <a:spcBef>
                <a:spcPct val="0"/>
              </a:spcBef>
            </a:pP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25D937EE-F0B7-4AC3-94B7-22809C3A57B5}" type="slidenum">
              <a:rPr lang="en-US" smtClean="0"/>
              <a:t>9</a:t>
            </a:fld>
            <a:endParaRPr lang="en-US" dirty="0"/>
          </a:p>
        </p:txBody>
      </p:sp>
    </p:spTree>
    <p:extLst>
      <p:ext uri="{BB962C8B-B14F-4D97-AF65-F5344CB8AC3E}">
        <p14:creationId xmlns:p14="http://schemas.microsoft.com/office/powerpoint/2010/main" val="21249746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Footer Placeholder 6"/>
          <p:cNvSpPr>
            <a:spLocks noGrp="1"/>
          </p:cNvSpPr>
          <p:nvPr>
            <p:ph type="ftr" sz="quarter" idx="10"/>
          </p:nvPr>
        </p:nvSpPr>
        <p:spPr/>
        <p:txBody>
          <a:bodyPr/>
          <a:lstStyle/>
          <a:p>
            <a:r>
              <a:rPr lang="en-US" dirty="0" smtClean="0"/>
              <a:t>ARL Science Review, June 21-23, 2016</a:t>
            </a:r>
            <a:endParaRPr lang="en-US" dirty="0"/>
          </a:p>
        </p:txBody>
      </p:sp>
      <p:sp>
        <p:nvSpPr>
          <p:cNvPr id="8" name="Slide Number Placeholder 7"/>
          <p:cNvSpPr>
            <a:spLocks noGrp="1"/>
          </p:cNvSpPr>
          <p:nvPr>
            <p:ph type="sldNum" sz="quarter" idx="11"/>
          </p:nvPr>
        </p:nvSpPr>
        <p:spPr/>
        <p:txBody>
          <a:bodyPr/>
          <a:lstStyle/>
          <a:p>
            <a:fld id="{66CAC88C-31F3-4764-B964-B930D18D7C5C}" type="slidenum">
              <a:rPr lang="en-US" smtClean="0"/>
              <a:t>‹#›</a:t>
            </a:fld>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410200"/>
            <a:ext cx="990600" cy="990600"/>
          </a:xfrm>
          <a:prstGeom prst="rect">
            <a:avLst/>
          </a:prstGeom>
        </p:spPr>
      </p:pic>
    </p:spTree>
    <p:extLst>
      <p:ext uri="{BB962C8B-B14F-4D97-AF65-F5344CB8AC3E}">
        <p14:creationId xmlns:p14="http://schemas.microsoft.com/office/powerpoint/2010/main" val="2625470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7"/>
          <p:cNvSpPr>
            <a:spLocks noGrp="1"/>
          </p:cNvSpPr>
          <p:nvPr>
            <p:ph type="ftr" sz="quarter" idx="10"/>
          </p:nvPr>
        </p:nvSpPr>
        <p:spPr/>
        <p:txBody>
          <a:bodyPr/>
          <a:lstStyle/>
          <a:p>
            <a:r>
              <a:rPr lang="en-US" dirty="0" smtClean="0"/>
              <a:t>ARL Science Review, June 21-23, 2016</a:t>
            </a:r>
            <a:endParaRPr lang="en-US" dirty="0"/>
          </a:p>
        </p:txBody>
      </p:sp>
      <p:sp>
        <p:nvSpPr>
          <p:cNvPr id="9" name="Slide Number Placeholder 8"/>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1228618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p>
            <a:r>
              <a:rPr lang="en-US" dirty="0" smtClean="0"/>
              <a:t>ARL Science Review, June 21-23, 2016</a:t>
            </a:r>
            <a:endParaRPr lang="en-US" dirty="0"/>
          </a:p>
        </p:txBody>
      </p:sp>
      <p:sp>
        <p:nvSpPr>
          <p:cNvPr id="8" name="Slide Number Placeholder 7"/>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914931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7" name="Footer Placeholder 6"/>
          <p:cNvSpPr>
            <a:spLocks noGrp="1"/>
          </p:cNvSpPr>
          <p:nvPr>
            <p:ph type="ftr" sz="quarter" idx="10"/>
          </p:nvPr>
        </p:nvSpPr>
        <p:spPr/>
        <p:txBody>
          <a:bodyPr/>
          <a:lstStyle/>
          <a:p>
            <a:r>
              <a:rPr lang="en-US" dirty="0" smtClean="0"/>
              <a:t>ARL Science Review, June 21-23, 2016</a:t>
            </a:r>
            <a:endParaRPr lang="en-US" dirty="0"/>
          </a:p>
        </p:txBody>
      </p:sp>
      <p:sp>
        <p:nvSpPr>
          <p:cNvPr id="8" name="Slide Number Placeholder 7"/>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46600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0"/>
          </p:nvPr>
        </p:nvSpPr>
        <p:spPr/>
        <p:txBody>
          <a:bodyPr/>
          <a:lstStyle/>
          <a:p>
            <a:r>
              <a:rPr lang="en-US" dirty="0" smtClean="0"/>
              <a:t>ARL Science Review, June 21-23, 2016</a:t>
            </a:r>
            <a:endParaRPr lang="en-US" dirty="0"/>
          </a:p>
        </p:txBody>
      </p:sp>
      <p:sp>
        <p:nvSpPr>
          <p:cNvPr id="9" name="Slide Number Placeholder 8"/>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4107279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Footer Placeholder 9"/>
          <p:cNvSpPr>
            <a:spLocks noGrp="1"/>
          </p:cNvSpPr>
          <p:nvPr>
            <p:ph type="ftr" sz="quarter" idx="10"/>
          </p:nvPr>
        </p:nvSpPr>
        <p:spPr/>
        <p:txBody>
          <a:bodyPr/>
          <a:lstStyle/>
          <a:p>
            <a:r>
              <a:rPr lang="en-US" dirty="0" smtClean="0"/>
              <a:t>ARL Science Review, June 21-23, 2016</a:t>
            </a:r>
            <a:endParaRPr lang="en-US" dirty="0"/>
          </a:p>
        </p:txBody>
      </p:sp>
      <p:sp>
        <p:nvSpPr>
          <p:cNvPr id="11" name="Slide Number Placeholder 10"/>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2991925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5"/>
          <p:cNvSpPr>
            <a:spLocks noGrp="1"/>
          </p:cNvSpPr>
          <p:nvPr>
            <p:ph type="ftr" sz="quarter" idx="10"/>
          </p:nvPr>
        </p:nvSpPr>
        <p:spPr/>
        <p:txBody>
          <a:bodyPr/>
          <a:lstStyle/>
          <a:p>
            <a:r>
              <a:rPr lang="en-US" dirty="0" smtClean="0"/>
              <a:t>ARL Science Review, June 21-23, 2016</a:t>
            </a:r>
            <a:endParaRPr lang="en-US" dirty="0"/>
          </a:p>
        </p:txBody>
      </p:sp>
      <p:sp>
        <p:nvSpPr>
          <p:cNvPr id="7" name="Slide Number Placeholder 6"/>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4182837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dirty="0" smtClean="0"/>
              <a:t>ARL Science Review, June 21-23, 2016</a:t>
            </a:r>
            <a:endParaRPr lang="en-US" dirty="0"/>
          </a:p>
        </p:txBody>
      </p:sp>
      <p:sp>
        <p:nvSpPr>
          <p:cNvPr id="6" name="Slide Number Placeholder 5"/>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3989938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235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7"/>
          <p:cNvSpPr>
            <a:spLocks noGrp="1"/>
          </p:cNvSpPr>
          <p:nvPr>
            <p:ph type="ftr" sz="quarter" idx="10"/>
          </p:nvPr>
        </p:nvSpPr>
        <p:spPr/>
        <p:txBody>
          <a:bodyPr/>
          <a:lstStyle/>
          <a:p>
            <a:r>
              <a:rPr lang="en-US" dirty="0" smtClean="0"/>
              <a:t>ARL Science Review, June 21-23, 2016</a:t>
            </a:r>
            <a:endParaRPr lang="en-US" dirty="0"/>
          </a:p>
        </p:txBody>
      </p:sp>
      <p:sp>
        <p:nvSpPr>
          <p:cNvPr id="9" name="Slide Number Placeholder 8"/>
          <p:cNvSpPr>
            <a:spLocks noGrp="1"/>
          </p:cNvSpPr>
          <p:nvPr>
            <p:ph type="sldNum" sz="quarter" idx="11"/>
          </p:nvPr>
        </p:nvSpPr>
        <p:spPr/>
        <p:txBody>
          <a:bodyPr/>
          <a:lstStyle/>
          <a:p>
            <a:fld id="{66CAC88C-31F3-4764-B964-B930D18D7C5C}" type="slidenum">
              <a:rPr lang="en-US" smtClean="0"/>
              <a:t>‹#›</a:t>
            </a:fld>
            <a:endParaRPr lang="en-US" dirty="0"/>
          </a:p>
        </p:txBody>
      </p:sp>
    </p:spTree>
    <p:extLst>
      <p:ext uri="{BB962C8B-B14F-4D97-AF65-F5344CB8AC3E}">
        <p14:creationId xmlns:p14="http://schemas.microsoft.com/office/powerpoint/2010/main" val="3213904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3000">
              <a:srgbClr val="091A4F"/>
            </a:gs>
            <a:gs pos="99875">
              <a:srgbClr val="3C414E"/>
            </a:gs>
            <a:gs pos="99750">
              <a:srgbClr val="494E5A"/>
            </a:gs>
            <a:gs pos="99500">
              <a:srgbClr val="636771"/>
            </a:gs>
            <a:gs pos="99000">
              <a:srgbClr val="9799A0"/>
            </a:gs>
            <a:gs pos="100000">
              <a:srgbClr val="E7E9EE">
                <a:lumMod val="24000"/>
              </a:srgbClr>
            </a:gs>
            <a:gs pos="99969">
              <a:schemeClr val="bg1"/>
            </a:gs>
            <a:gs pos="99938">
              <a:srgbClr val="9DA0A6"/>
            </a:gs>
            <a:gs pos="97000">
              <a:schemeClr val="bg1">
                <a:tint val="45000"/>
                <a:shade val="99000"/>
                <a:satMod val="350000"/>
              </a:schemeClr>
            </a:gs>
            <a:gs pos="100000">
              <a:schemeClr val="bg1">
                <a:shade val="20000"/>
                <a:satMod val="25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0" y="6492875"/>
            <a:ext cx="2895600" cy="365125"/>
          </a:xfrm>
          <a:prstGeom prst="rect">
            <a:avLst/>
          </a:prstGeom>
        </p:spPr>
        <p:txBody>
          <a:bodyPr vert="horz" lIns="91440" tIns="45720" rIns="91440" bIns="45720" rtlCol="0" anchor="ctr"/>
          <a:lstStyle>
            <a:lvl1pPr algn="ctr">
              <a:defRPr sz="1200" b="1">
                <a:solidFill>
                  <a:srgbClr val="091A4F"/>
                </a:solidFill>
              </a:defRPr>
            </a:lvl1pPr>
          </a:lstStyle>
          <a:p>
            <a:r>
              <a:rPr lang="en-US" dirty="0" smtClean="0"/>
              <a:t>ARL Science Review, June 21-23, 2016</a:t>
            </a:r>
            <a:endParaRPr lang="en-US" dirty="0"/>
          </a:p>
        </p:txBody>
      </p:sp>
      <p:sp>
        <p:nvSpPr>
          <p:cNvPr id="6" name="Slide Number Placeholder 5"/>
          <p:cNvSpPr>
            <a:spLocks noGrp="1"/>
          </p:cNvSpPr>
          <p:nvPr>
            <p:ph type="sldNum" sz="quarter" idx="4"/>
          </p:nvPr>
        </p:nvSpPr>
        <p:spPr>
          <a:xfrm>
            <a:off x="6781800" y="6416675"/>
            <a:ext cx="2133600" cy="365125"/>
          </a:xfrm>
          <a:prstGeom prst="rect">
            <a:avLst/>
          </a:prstGeom>
        </p:spPr>
        <p:txBody>
          <a:bodyPr vert="horz" lIns="91440" tIns="45720" rIns="91440" bIns="45720" rtlCol="0" anchor="ctr"/>
          <a:lstStyle>
            <a:lvl1pPr algn="r">
              <a:defRPr sz="1400" b="1">
                <a:solidFill>
                  <a:srgbClr val="091A4F"/>
                </a:solidFill>
              </a:defRPr>
            </a:lvl1pPr>
          </a:lstStyle>
          <a:p>
            <a:fld id="{66CAC88C-31F3-4764-B964-B930D18D7C5C}" type="slidenum">
              <a:rPr lang="en-US" smtClean="0"/>
              <a:pPr/>
              <a:t>‹#›</a:t>
            </a:fld>
            <a:endParaRPr lang="en-US" dirty="0"/>
          </a:p>
        </p:txBody>
      </p:sp>
      <p:sp>
        <p:nvSpPr>
          <p:cNvPr id="4" name="Rectangle 3"/>
          <p:cNvSpPr/>
          <p:nvPr userDrawn="1"/>
        </p:nvSpPr>
        <p:spPr>
          <a:xfrm>
            <a:off x="0" y="0"/>
            <a:ext cx="45719" cy="6858000"/>
          </a:xfrm>
          <a:prstGeom prst="rect">
            <a:avLst/>
          </a:prstGeom>
          <a:gradFill>
            <a:gsLst>
              <a:gs pos="0">
                <a:srgbClr val="F8F8F8"/>
              </a:gs>
              <a:gs pos="95000">
                <a:srgbClr val="F5F5F5"/>
              </a:gs>
              <a:gs pos="99000">
                <a:schemeClr val="bg1">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22859" y="0"/>
            <a:ext cx="9121141" cy="45719"/>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9109205" y="0"/>
            <a:ext cx="45719" cy="6858000"/>
          </a:xfrm>
          <a:prstGeom prst="rect">
            <a:avLst/>
          </a:prstGeom>
          <a:gradFill>
            <a:gsLst>
              <a:gs pos="0">
                <a:srgbClr val="F8F8F8"/>
              </a:gs>
              <a:gs pos="95000">
                <a:srgbClr val="F5F5F5"/>
              </a:gs>
              <a:gs pos="99000">
                <a:schemeClr val="bg1">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55689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8" r:id="rId8"/>
    <p:sldLayoutId id="2147483656" r:id="rId9"/>
    <p:sldLayoutId id="2147483657" r:id="rId10"/>
  </p:sldLayoutIdLst>
  <p:hf hd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9.gif"/></Relationships>
</file>

<file path=ppt/slides/_rels/slide22.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image" Target="../media/image40.png"/><Relationship Id="rId7" Type="http://schemas.openxmlformats.org/officeDocument/2006/relationships/image" Target="../media/image44.w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3.wmf"/><Relationship Id="rId5" Type="http://schemas.openxmlformats.org/officeDocument/2006/relationships/image" Target="../media/image42.wmf"/><Relationship Id="rId10" Type="http://schemas.openxmlformats.org/officeDocument/2006/relationships/image" Target="../media/image47.wmf"/><Relationship Id="rId4" Type="http://schemas.openxmlformats.org/officeDocument/2006/relationships/image" Target="../media/image41.wmf"/><Relationship Id="rId9" Type="http://schemas.openxmlformats.org/officeDocument/2006/relationships/image" Target="../media/image46.wmf"/></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jpeg"/><Relationship Id="rId1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7" Type="http://schemas.openxmlformats.org/officeDocument/2006/relationships/image" Target="../media/image18.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gif"/></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1524000"/>
            <a:ext cx="8001000" cy="236537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bg1"/>
                </a:solidFill>
                <a:latin typeface="+mj-lt"/>
                <a:ea typeface="+mj-ea"/>
                <a:cs typeface="+mj-cs"/>
              </a:defRPr>
            </a:lvl1pPr>
          </a:lstStyle>
          <a:p>
            <a:r>
              <a:rPr lang="en-US" dirty="0" smtClean="0"/>
              <a:t/>
            </a:r>
            <a:br>
              <a:rPr lang="en-US" dirty="0" smtClean="0"/>
            </a:br>
            <a:endParaRPr lang="en-US" dirty="0" smtClean="0"/>
          </a:p>
        </p:txBody>
      </p:sp>
      <p:sp>
        <p:nvSpPr>
          <p:cNvPr id="2" name="Title 1"/>
          <p:cNvSpPr>
            <a:spLocks noGrp="1"/>
          </p:cNvSpPr>
          <p:nvPr>
            <p:ph type="title"/>
          </p:nvPr>
        </p:nvSpPr>
        <p:spPr>
          <a:xfrm>
            <a:off x="457200" y="762000"/>
            <a:ext cx="8229600" cy="1143000"/>
          </a:xfrm>
        </p:spPr>
        <p:txBody>
          <a:bodyPr>
            <a:noAutofit/>
          </a:bodyPr>
          <a:lstStyle/>
          <a:p>
            <a:r>
              <a:rPr lang="en-US" sz="4000" dirty="0" smtClean="0"/>
              <a:t>Dispersion Modeling</a:t>
            </a:r>
            <a:br>
              <a:rPr lang="en-US" sz="4000" dirty="0" smtClean="0"/>
            </a:br>
            <a:endParaRPr lang="en-US" sz="4000" dirty="0"/>
          </a:p>
        </p:txBody>
      </p:sp>
      <p:sp>
        <p:nvSpPr>
          <p:cNvPr id="3" name="Subtitle 2"/>
          <p:cNvSpPr>
            <a:spLocks noGrp="1"/>
          </p:cNvSpPr>
          <p:nvPr>
            <p:ph type="subTitle" idx="1"/>
          </p:nvPr>
        </p:nvSpPr>
        <p:spPr>
          <a:xfrm>
            <a:off x="1371600" y="3352800"/>
            <a:ext cx="6400800" cy="1752600"/>
          </a:xfrm>
        </p:spPr>
        <p:txBody>
          <a:bodyPr>
            <a:noAutofit/>
          </a:bodyPr>
          <a:lstStyle/>
          <a:p>
            <a:r>
              <a:rPr lang="en-US" sz="3600" dirty="0"/>
              <a:t>Ariel Stein</a:t>
            </a:r>
            <a:br>
              <a:rPr lang="en-US" sz="3600" dirty="0"/>
            </a:br>
            <a:r>
              <a:rPr lang="en-US" sz="3600" dirty="0" smtClean="0"/>
              <a:t>Air </a:t>
            </a:r>
            <a:r>
              <a:rPr lang="en-US" sz="3600" dirty="0" smtClean="0"/>
              <a:t>Resources Laboratory</a:t>
            </a:r>
            <a:r>
              <a:rPr lang="en-US" sz="3600" dirty="0"/>
              <a:t/>
            </a:r>
            <a:br>
              <a:rPr lang="en-US" sz="3600" dirty="0"/>
            </a:br>
            <a:r>
              <a:rPr lang="en-US" sz="3600" dirty="0"/>
              <a:t>June 21, 2016</a:t>
            </a:r>
            <a:br>
              <a:rPr lang="en-US" sz="3600" dirty="0"/>
            </a:br>
            <a:endParaRPr lang="en-US" sz="360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7563" y="1752600"/>
            <a:ext cx="42672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10297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Quality</a:t>
            </a:r>
            <a:endParaRPr lang="en-US" dirty="0"/>
          </a:p>
        </p:txBody>
      </p:sp>
      <p:sp>
        <p:nvSpPr>
          <p:cNvPr id="6" name="Content Placeholder 5"/>
          <p:cNvSpPr>
            <a:spLocks noGrp="1"/>
          </p:cNvSpPr>
          <p:nvPr>
            <p:ph idx="1"/>
          </p:nvPr>
        </p:nvSpPr>
        <p:spPr>
          <a:xfrm>
            <a:off x="37381" y="1143000"/>
            <a:ext cx="6248400" cy="4800600"/>
          </a:xfrm>
        </p:spPr>
        <p:txBody>
          <a:bodyPr>
            <a:normAutofit fontScale="70000" lnSpcReduction="20000"/>
          </a:bodyPr>
          <a:lstStyle/>
          <a:p>
            <a:r>
              <a:rPr lang="en-US" dirty="0" smtClean="0"/>
              <a:t>Roland </a:t>
            </a:r>
            <a:r>
              <a:rPr lang="en-US" dirty="0" err="1" smtClean="0"/>
              <a:t>Draxler</a:t>
            </a:r>
            <a:r>
              <a:rPr lang="en-US" dirty="0" smtClean="0"/>
              <a:t> received </a:t>
            </a:r>
            <a:r>
              <a:rPr lang="en-US" dirty="0"/>
              <a:t>an OAR Employee of the Year Award </a:t>
            </a:r>
            <a:r>
              <a:rPr lang="en-US" dirty="0" smtClean="0"/>
              <a:t>– (2011</a:t>
            </a:r>
            <a:r>
              <a:rPr lang="en-US" dirty="0" smtClean="0"/>
              <a:t>)</a:t>
            </a:r>
            <a:br>
              <a:rPr lang="en-US" dirty="0" smtClean="0"/>
            </a:br>
            <a:endParaRPr lang="en-US" dirty="0"/>
          </a:p>
          <a:p>
            <a:r>
              <a:rPr lang="en-US" dirty="0" smtClean="0"/>
              <a:t>NOAA </a:t>
            </a:r>
            <a:r>
              <a:rPr lang="en-US" dirty="0"/>
              <a:t>Bronze Medal Award -- Glenn </a:t>
            </a:r>
            <a:r>
              <a:rPr lang="en-US" dirty="0" err="1"/>
              <a:t>Rolph</a:t>
            </a:r>
            <a:r>
              <a:rPr lang="en-US" dirty="0"/>
              <a:t>, Roland </a:t>
            </a:r>
            <a:r>
              <a:rPr lang="en-US" dirty="0" err="1"/>
              <a:t>Draxler</a:t>
            </a:r>
            <a:r>
              <a:rPr lang="en-US" dirty="0"/>
              <a:t>, Steven Fine, Barbara </a:t>
            </a:r>
            <a:r>
              <a:rPr lang="en-US" dirty="0" err="1"/>
              <a:t>Stunder</a:t>
            </a:r>
            <a:r>
              <a:rPr lang="en-US" dirty="0"/>
              <a:t>, Richard </a:t>
            </a:r>
            <a:r>
              <a:rPr lang="en-US" dirty="0" err="1"/>
              <a:t>Eckman</a:t>
            </a:r>
            <a:r>
              <a:rPr lang="en-US" dirty="0"/>
              <a:t>, et al. (2013) -- “For outstanding response to the 2011 Fukushima nuclear power plant disaster by providing important </a:t>
            </a:r>
            <a:r>
              <a:rPr lang="en-US" dirty="0" smtClean="0"/>
              <a:t>information about </a:t>
            </a:r>
            <a:r>
              <a:rPr lang="en-US" dirty="0"/>
              <a:t>the expected spread of radiation in the air and the ocean</a:t>
            </a:r>
            <a:r>
              <a:rPr lang="en-US" dirty="0" smtClean="0"/>
              <a:t>.”</a:t>
            </a:r>
            <a:br>
              <a:rPr lang="en-US" dirty="0" smtClean="0"/>
            </a:br>
            <a:endParaRPr lang="en-US" dirty="0" smtClean="0"/>
          </a:p>
          <a:p>
            <a:r>
              <a:rPr lang="en-US" dirty="0"/>
              <a:t>NOAA Administrator’s Award -- Glenn </a:t>
            </a:r>
            <a:r>
              <a:rPr lang="en-US" dirty="0" err="1"/>
              <a:t>Rolph</a:t>
            </a:r>
            <a:r>
              <a:rPr lang="en-US" dirty="0"/>
              <a:t>, Roland </a:t>
            </a:r>
            <a:r>
              <a:rPr lang="en-US" dirty="0" err="1"/>
              <a:t>Draxler</a:t>
            </a:r>
            <a:r>
              <a:rPr lang="en-US" dirty="0"/>
              <a:t>, Bradley Reese, et al. (2014) -- “For major advances in toxic gas dispersion model forecasting capabilities for the Nation to better protect human life and property</a:t>
            </a:r>
            <a:r>
              <a:rPr lang="en-US" dirty="0" smtClean="0"/>
              <a:t>.”</a:t>
            </a:r>
          </a:p>
          <a:p>
            <a:endParaRPr lang="en-US" dirty="0"/>
          </a:p>
        </p:txBody>
      </p:sp>
      <p:sp>
        <p:nvSpPr>
          <p:cNvPr id="3" name="Footer Placeholder 2"/>
          <p:cNvSpPr>
            <a:spLocks noGrp="1"/>
          </p:cNvSpPr>
          <p:nvPr>
            <p:ph type="ftr" sz="quarter" idx="10"/>
          </p:nvPr>
        </p:nvSpPr>
        <p:spPr/>
        <p:txBody>
          <a:bodyPr/>
          <a:lstStyle/>
          <a:p>
            <a:r>
              <a:rPr lang="en-US" smtClean="0"/>
              <a:t>ARL Science Review, June 21-23, 2016</a:t>
            </a:r>
            <a:endParaRPr lang="en-US" dirty="0"/>
          </a:p>
        </p:txBody>
      </p:sp>
      <p:sp>
        <p:nvSpPr>
          <p:cNvPr id="4" name="Slide Number Placeholder 3"/>
          <p:cNvSpPr>
            <a:spLocks noGrp="1"/>
          </p:cNvSpPr>
          <p:nvPr>
            <p:ph type="sldNum" sz="quarter" idx="11"/>
          </p:nvPr>
        </p:nvSpPr>
        <p:spPr/>
        <p:txBody>
          <a:bodyPr/>
          <a:lstStyle/>
          <a:p>
            <a:fld id="{66CAC88C-31F3-4764-B964-B930D18D7C5C}" type="slidenum">
              <a:rPr lang="en-US" smtClean="0"/>
              <a:t>10</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838200"/>
            <a:ext cx="2238375" cy="283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Users\Ariel.Stein\Downloads\IMG_255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342" b="5312"/>
          <a:stretch/>
        </p:blipFill>
        <p:spPr bwMode="auto">
          <a:xfrm>
            <a:off x="6615111" y="3681008"/>
            <a:ext cx="2100263" cy="2530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8850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702" y="58204"/>
            <a:ext cx="8229600" cy="1143000"/>
          </a:xfrm>
        </p:spPr>
        <p:txBody>
          <a:bodyPr>
            <a:normAutofit fontScale="90000"/>
          </a:bodyPr>
          <a:lstStyle/>
          <a:p>
            <a:r>
              <a:rPr lang="en-US" dirty="0" smtClean="0"/>
              <a:t>Performance: transfer to operations</a:t>
            </a:r>
            <a:endParaRPr lang="en-US" dirty="0"/>
          </a:p>
        </p:txBody>
      </p:sp>
      <p:sp>
        <p:nvSpPr>
          <p:cNvPr id="3" name="Footer Placeholder 2"/>
          <p:cNvSpPr>
            <a:spLocks noGrp="1"/>
          </p:cNvSpPr>
          <p:nvPr>
            <p:ph type="ftr" sz="quarter" idx="10"/>
          </p:nvPr>
        </p:nvSpPr>
        <p:spPr/>
        <p:txBody>
          <a:bodyPr/>
          <a:lstStyle/>
          <a:p>
            <a:r>
              <a:rPr lang="en-US" dirty="0" smtClean="0"/>
              <a:t>ARL Science Review, June 21-23, 2016</a:t>
            </a:r>
            <a:endParaRPr lang="en-US" dirty="0"/>
          </a:p>
        </p:txBody>
      </p:sp>
      <p:sp>
        <p:nvSpPr>
          <p:cNvPr id="4" name="Slide Number Placeholder 3"/>
          <p:cNvSpPr>
            <a:spLocks noGrp="1"/>
          </p:cNvSpPr>
          <p:nvPr>
            <p:ph type="sldNum" sz="quarter" idx="11"/>
          </p:nvPr>
        </p:nvSpPr>
        <p:spPr/>
        <p:txBody>
          <a:bodyPr/>
          <a:lstStyle/>
          <a:p>
            <a:fld id="{66CAC88C-31F3-4764-B964-B930D18D7C5C}" type="slidenum">
              <a:rPr lang="en-US" smtClean="0"/>
              <a:t>11</a:t>
            </a:fld>
            <a:endParaRPr lang="en-US" dirty="0"/>
          </a:p>
        </p:txBody>
      </p:sp>
      <p:sp>
        <p:nvSpPr>
          <p:cNvPr id="5" name="Content Placeholder 5"/>
          <p:cNvSpPr txBox="1">
            <a:spLocks/>
          </p:cNvSpPr>
          <p:nvPr/>
        </p:nvSpPr>
        <p:spPr>
          <a:xfrm>
            <a:off x="457200" y="1447800"/>
            <a:ext cx="8229600"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smtClean="0"/>
          </a:p>
          <a:p>
            <a:endParaRPr lang="en-US" dirty="0"/>
          </a:p>
        </p:txBody>
      </p:sp>
      <p:sp>
        <p:nvSpPr>
          <p:cNvPr id="7" name="Rectangle 6"/>
          <p:cNvSpPr/>
          <p:nvPr/>
        </p:nvSpPr>
        <p:spPr>
          <a:xfrm>
            <a:off x="114300" y="1066800"/>
            <a:ext cx="8915400" cy="5016758"/>
          </a:xfrm>
          <a:prstGeom prst="rect">
            <a:avLst/>
          </a:prstGeom>
        </p:spPr>
        <p:txBody>
          <a:bodyPr wrap="square">
            <a:spAutoFit/>
          </a:bodyPr>
          <a:lstStyle/>
          <a:p>
            <a:pPr algn="ctr"/>
            <a:r>
              <a:rPr lang="en-US" sz="2000" dirty="0" smtClean="0">
                <a:solidFill>
                  <a:schemeClr val="bg1"/>
                </a:solidFill>
              </a:rPr>
              <a:t>2011</a:t>
            </a:r>
          </a:p>
          <a:p>
            <a:pPr marL="742950" lvl="1" indent="-285750">
              <a:buFont typeface="Arial" panose="020B0604020202020204" pitchFamily="34" charset="0"/>
              <a:buChar char="•"/>
            </a:pPr>
            <a:r>
              <a:rPr lang="en-US" sz="2000" dirty="0">
                <a:solidFill>
                  <a:schemeClr val="bg1"/>
                </a:solidFill>
              </a:rPr>
              <a:t>M</a:t>
            </a:r>
            <a:r>
              <a:rPr lang="en-US" sz="2000" dirty="0" smtClean="0">
                <a:solidFill>
                  <a:schemeClr val="bg1"/>
                </a:solidFill>
              </a:rPr>
              <a:t>ulti-processor code</a:t>
            </a:r>
          </a:p>
          <a:p>
            <a:pPr marL="742950" lvl="1" indent="-285750">
              <a:buFont typeface="Arial" panose="020B0604020202020204" pitchFamily="34" charset="0"/>
              <a:buChar char="•"/>
            </a:pPr>
            <a:r>
              <a:rPr lang="en-US" sz="2000" dirty="0">
                <a:solidFill>
                  <a:schemeClr val="bg1"/>
                </a:solidFill>
              </a:rPr>
              <a:t>N</a:t>
            </a:r>
            <a:r>
              <a:rPr lang="en-US" sz="2000" dirty="0" smtClean="0">
                <a:solidFill>
                  <a:schemeClr val="bg1"/>
                </a:solidFill>
              </a:rPr>
              <a:t>ew </a:t>
            </a:r>
            <a:r>
              <a:rPr lang="en-US" sz="2000" dirty="0">
                <a:solidFill>
                  <a:schemeClr val="bg1"/>
                </a:solidFill>
              </a:rPr>
              <a:t>volcanic ash </a:t>
            </a:r>
            <a:r>
              <a:rPr lang="en-US" sz="2000" dirty="0" smtClean="0">
                <a:solidFill>
                  <a:schemeClr val="bg1"/>
                </a:solidFill>
              </a:rPr>
              <a:t>capabilities: </a:t>
            </a:r>
            <a:r>
              <a:rPr lang="en-US" sz="2000" dirty="0">
                <a:solidFill>
                  <a:schemeClr val="bg1"/>
                </a:solidFill>
              </a:rPr>
              <a:t>time-varying eruption </a:t>
            </a:r>
            <a:r>
              <a:rPr lang="en-US" sz="2000" dirty="0" smtClean="0">
                <a:solidFill>
                  <a:schemeClr val="bg1"/>
                </a:solidFill>
              </a:rPr>
              <a:t>height and first-order initialization </a:t>
            </a:r>
            <a:r>
              <a:rPr lang="en-US" sz="2000" dirty="0">
                <a:solidFill>
                  <a:schemeClr val="bg1"/>
                </a:solidFill>
              </a:rPr>
              <a:t>from ash observations</a:t>
            </a:r>
          </a:p>
          <a:p>
            <a:pPr algn="ctr"/>
            <a:endParaRPr lang="en-US" sz="2000" dirty="0" smtClean="0">
              <a:solidFill>
                <a:schemeClr val="bg1"/>
              </a:solidFill>
            </a:endParaRPr>
          </a:p>
          <a:p>
            <a:pPr algn="ctr"/>
            <a:r>
              <a:rPr lang="en-US" sz="2000" dirty="0" smtClean="0">
                <a:solidFill>
                  <a:schemeClr val="bg1"/>
                </a:solidFill>
              </a:rPr>
              <a:t>2013 </a:t>
            </a:r>
          </a:p>
          <a:p>
            <a:pPr marL="742950" lvl="1" indent="-285750">
              <a:buFont typeface="Arial" panose="020B0604020202020204" pitchFamily="34" charset="0"/>
              <a:buChar char="•"/>
            </a:pPr>
            <a:r>
              <a:rPr lang="en-US" sz="2000" dirty="0">
                <a:solidFill>
                  <a:schemeClr val="bg1"/>
                </a:solidFill>
              </a:rPr>
              <a:t>A</a:t>
            </a:r>
            <a:r>
              <a:rPr lang="en-US" sz="2000" dirty="0" smtClean="0">
                <a:solidFill>
                  <a:schemeClr val="bg1"/>
                </a:solidFill>
              </a:rPr>
              <a:t>dd </a:t>
            </a:r>
            <a:r>
              <a:rPr lang="en-US" sz="2000" dirty="0">
                <a:solidFill>
                  <a:schemeClr val="bg1"/>
                </a:solidFill>
              </a:rPr>
              <a:t>4km NAM </a:t>
            </a:r>
            <a:r>
              <a:rPr lang="en-US" sz="2000" dirty="0" smtClean="0">
                <a:solidFill>
                  <a:schemeClr val="bg1"/>
                </a:solidFill>
              </a:rPr>
              <a:t>nest</a:t>
            </a:r>
          </a:p>
          <a:p>
            <a:pPr marL="742950" lvl="1" indent="-285750">
              <a:buFont typeface="Arial" panose="020B0604020202020204" pitchFamily="34" charset="0"/>
              <a:buChar char="•"/>
            </a:pPr>
            <a:r>
              <a:rPr lang="en-US" sz="2000" dirty="0" smtClean="0">
                <a:solidFill>
                  <a:schemeClr val="bg1"/>
                </a:solidFill>
              </a:rPr>
              <a:t>WOC ALOHA-HYSPLIT implementation</a:t>
            </a:r>
          </a:p>
          <a:p>
            <a:pPr marL="742950" lvl="1" indent="-285750">
              <a:buFont typeface="Arial" panose="020B0604020202020204" pitchFamily="34" charset="0"/>
              <a:buChar char="•"/>
            </a:pPr>
            <a:endParaRPr lang="en-US" sz="2000" dirty="0">
              <a:solidFill>
                <a:schemeClr val="bg1"/>
              </a:solidFill>
            </a:endParaRPr>
          </a:p>
          <a:p>
            <a:pPr algn="ctr"/>
            <a:r>
              <a:rPr lang="en-US" sz="2000" dirty="0" smtClean="0">
                <a:solidFill>
                  <a:schemeClr val="bg1"/>
                </a:solidFill>
              </a:rPr>
              <a:t>2014 </a:t>
            </a:r>
          </a:p>
          <a:p>
            <a:pPr marL="742950" lvl="1" indent="-285750">
              <a:buFont typeface="Arial" panose="020B0604020202020204" pitchFamily="34" charset="0"/>
              <a:buChar char="•"/>
            </a:pPr>
            <a:r>
              <a:rPr lang="en-US" sz="2000" dirty="0">
                <a:solidFill>
                  <a:schemeClr val="bg1"/>
                </a:solidFill>
              </a:rPr>
              <a:t>A</a:t>
            </a:r>
            <a:r>
              <a:rPr lang="en-US" sz="2000" dirty="0" smtClean="0">
                <a:solidFill>
                  <a:schemeClr val="bg1"/>
                </a:solidFill>
              </a:rPr>
              <a:t>dd </a:t>
            </a:r>
            <a:r>
              <a:rPr lang="en-US" sz="2000" dirty="0">
                <a:solidFill>
                  <a:schemeClr val="bg1"/>
                </a:solidFill>
              </a:rPr>
              <a:t>Comprehensive Test Ban Treaty Organization </a:t>
            </a:r>
            <a:r>
              <a:rPr lang="en-US" sz="2000" dirty="0" smtClean="0">
                <a:solidFill>
                  <a:schemeClr val="bg1"/>
                </a:solidFill>
              </a:rPr>
              <a:t>(CTBTO) capability</a:t>
            </a:r>
          </a:p>
          <a:p>
            <a:pPr marL="742950" lvl="1" indent="-285750">
              <a:buFont typeface="Arial" panose="020B0604020202020204" pitchFamily="34" charset="0"/>
              <a:buChar char="•"/>
            </a:pPr>
            <a:r>
              <a:rPr lang="en-US" sz="2000" dirty="0">
                <a:solidFill>
                  <a:schemeClr val="bg1"/>
                </a:solidFill>
              </a:rPr>
              <a:t>C</a:t>
            </a:r>
            <a:r>
              <a:rPr lang="en-US" sz="2000" dirty="0" smtClean="0">
                <a:solidFill>
                  <a:schemeClr val="bg1"/>
                </a:solidFill>
              </a:rPr>
              <a:t>hange </a:t>
            </a:r>
            <a:r>
              <a:rPr lang="en-US" sz="2000" dirty="0">
                <a:solidFill>
                  <a:schemeClr val="bg1"/>
                </a:solidFill>
              </a:rPr>
              <a:t>smoke from </a:t>
            </a:r>
            <a:r>
              <a:rPr lang="en-US" sz="2000" dirty="0" smtClean="0">
                <a:solidFill>
                  <a:schemeClr val="bg1"/>
                </a:solidFill>
              </a:rPr>
              <a:t>horizontal-puff </a:t>
            </a:r>
            <a:r>
              <a:rPr lang="en-US" sz="2000" dirty="0">
                <a:solidFill>
                  <a:schemeClr val="bg1"/>
                </a:solidFill>
              </a:rPr>
              <a:t>vertical-particle to 3-d particle </a:t>
            </a:r>
            <a:r>
              <a:rPr lang="en-US" sz="2000" dirty="0" smtClean="0">
                <a:solidFill>
                  <a:schemeClr val="bg1"/>
                </a:solidFill>
              </a:rPr>
              <a:t>simulation </a:t>
            </a:r>
          </a:p>
          <a:p>
            <a:pPr marL="742950" lvl="1" indent="-285750">
              <a:buFont typeface="Arial" panose="020B0604020202020204" pitchFamily="34" charset="0"/>
              <a:buChar char="•"/>
            </a:pPr>
            <a:r>
              <a:rPr lang="en-US" sz="2000" dirty="0">
                <a:solidFill>
                  <a:schemeClr val="bg1"/>
                </a:solidFill>
              </a:rPr>
              <a:t>P</a:t>
            </a:r>
            <a:r>
              <a:rPr lang="en-US" sz="2000" dirty="0" smtClean="0">
                <a:solidFill>
                  <a:schemeClr val="bg1"/>
                </a:solidFill>
              </a:rPr>
              <a:t>re-computed </a:t>
            </a:r>
            <a:r>
              <a:rPr lang="en-US" sz="2000" dirty="0">
                <a:solidFill>
                  <a:schemeClr val="bg1"/>
                </a:solidFill>
              </a:rPr>
              <a:t>random </a:t>
            </a:r>
            <a:r>
              <a:rPr lang="en-US" sz="2000" dirty="0" smtClean="0">
                <a:solidFill>
                  <a:schemeClr val="bg1"/>
                </a:solidFill>
              </a:rPr>
              <a:t>numbers</a:t>
            </a:r>
          </a:p>
          <a:p>
            <a:pPr marL="742950" lvl="1" indent="-285750">
              <a:buFont typeface="Arial" panose="020B0604020202020204" pitchFamily="34" charset="0"/>
              <a:buChar char="•"/>
            </a:pPr>
            <a:r>
              <a:rPr lang="en-US" sz="2000" dirty="0">
                <a:solidFill>
                  <a:schemeClr val="bg1"/>
                </a:solidFill>
              </a:rPr>
              <a:t>O</a:t>
            </a:r>
            <a:r>
              <a:rPr lang="en-US" sz="2000" dirty="0" smtClean="0">
                <a:solidFill>
                  <a:schemeClr val="bg1"/>
                </a:solidFill>
              </a:rPr>
              <a:t>ption to </a:t>
            </a:r>
            <a:r>
              <a:rPr lang="en-US" sz="2000" dirty="0">
                <a:solidFill>
                  <a:schemeClr val="bg1"/>
                </a:solidFill>
              </a:rPr>
              <a:t>use variable Lagrangian time </a:t>
            </a:r>
            <a:r>
              <a:rPr lang="en-US" sz="2000" dirty="0" smtClean="0">
                <a:solidFill>
                  <a:schemeClr val="bg1"/>
                </a:solidFill>
              </a:rPr>
              <a:t>scale</a:t>
            </a:r>
          </a:p>
          <a:p>
            <a:pPr marL="742950" lvl="1" indent="-285750">
              <a:buFont typeface="Arial" panose="020B0604020202020204" pitchFamily="34" charset="0"/>
              <a:buChar char="•"/>
            </a:pPr>
            <a:r>
              <a:rPr lang="en-US" sz="2000" dirty="0">
                <a:solidFill>
                  <a:schemeClr val="bg1"/>
                </a:solidFill>
              </a:rPr>
              <a:t>D</a:t>
            </a:r>
            <a:r>
              <a:rPr lang="en-US" sz="2000" dirty="0" smtClean="0">
                <a:solidFill>
                  <a:schemeClr val="bg1"/>
                </a:solidFill>
              </a:rPr>
              <a:t>efault large-scale </a:t>
            </a:r>
            <a:r>
              <a:rPr lang="en-US" sz="2000" dirty="0" smtClean="0">
                <a:solidFill>
                  <a:schemeClr val="bg1"/>
                </a:solidFill>
              </a:rPr>
              <a:t>emergency response </a:t>
            </a:r>
            <a:r>
              <a:rPr lang="en-US" sz="2000" dirty="0">
                <a:solidFill>
                  <a:schemeClr val="bg1"/>
                </a:solidFill>
              </a:rPr>
              <a:t>to use half-degree </a:t>
            </a:r>
            <a:r>
              <a:rPr lang="en-US" sz="2000" dirty="0" smtClean="0">
                <a:solidFill>
                  <a:schemeClr val="bg1"/>
                </a:solidFill>
              </a:rPr>
              <a:t>native-hybrid-level GFS</a:t>
            </a:r>
            <a:endParaRPr lang="en-US" sz="2000" dirty="0">
              <a:solidFill>
                <a:schemeClr val="bg1"/>
              </a:solidFill>
            </a:endParaRPr>
          </a:p>
        </p:txBody>
      </p:sp>
    </p:spTree>
    <p:extLst>
      <p:ext uri="{BB962C8B-B14F-4D97-AF65-F5344CB8AC3E}">
        <p14:creationId xmlns:p14="http://schemas.microsoft.com/office/powerpoint/2010/main" val="24953782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HYSPLIT Continuity</a:t>
            </a:r>
            <a:endParaRPr lang="en-US" dirty="0"/>
          </a:p>
        </p:txBody>
      </p:sp>
      <p:sp>
        <p:nvSpPr>
          <p:cNvPr id="3" name="Content Placeholder 2"/>
          <p:cNvSpPr>
            <a:spLocks noGrp="1"/>
          </p:cNvSpPr>
          <p:nvPr>
            <p:ph idx="1"/>
          </p:nvPr>
        </p:nvSpPr>
        <p:spPr>
          <a:xfrm>
            <a:off x="381000" y="1524000"/>
            <a:ext cx="8229600" cy="2590800"/>
          </a:xfrm>
        </p:spPr>
        <p:txBody>
          <a:bodyPr>
            <a:normAutofit/>
          </a:bodyPr>
          <a:lstStyle/>
          <a:p>
            <a:r>
              <a:rPr lang="en-US" dirty="0" smtClean="0"/>
              <a:t>Roland </a:t>
            </a:r>
            <a:r>
              <a:rPr lang="en-US" dirty="0" err="1" smtClean="0"/>
              <a:t>Draxler</a:t>
            </a:r>
            <a:r>
              <a:rPr lang="en-US" dirty="0" smtClean="0"/>
              <a:t> retired in 2015</a:t>
            </a:r>
          </a:p>
          <a:p>
            <a:r>
              <a:rPr lang="en-US" dirty="0" smtClean="0"/>
              <a:t>Ariel Stein new HYSPLIT group lead</a:t>
            </a:r>
          </a:p>
          <a:p>
            <a:r>
              <a:rPr lang="en-US" dirty="0" smtClean="0"/>
              <a:t>3 new CICS-UMD scientists: </a:t>
            </a:r>
            <a:r>
              <a:rPr lang="en-US" dirty="0" err="1" smtClean="0"/>
              <a:t>Fantine</a:t>
            </a:r>
            <a:r>
              <a:rPr lang="en-US" dirty="0" smtClean="0"/>
              <a:t> Ngan, Alice Crawford, and </a:t>
            </a:r>
            <a:r>
              <a:rPr lang="en-US" dirty="0" err="1" smtClean="0"/>
              <a:t>Tianfeng</a:t>
            </a:r>
            <a:r>
              <a:rPr lang="en-US" dirty="0" smtClean="0"/>
              <a:t> </a:t>
            </a:r>
            <a:r>
              <a:rPr lang="en-US" dirty="0" smtClean="0"/>
              <a:t>Chai</a:t>
            </a:r>
            <a:endParaRPr lang="en-US" dirty="0" smtClean="0"/>
          </a:p>
          <a:p>
            <a:endParaRPr lang="en-US" dirty="0"/>
          </a:p>
        </p:txBody>
      </p:sp>
      <p:sp>
        <p:nvSpPr>
          <p:cNvPr id="4" name="Footer Placeholder 3"/>
          <p:cNvSpPr>
            <a:spLocks noGrp="1"/>
          </p:cNvSpPr>
          <p:nvPr>
            <p:ph type="ftr" sz="quarter" idx="10"/>
          </p:nvPr>
        </p:nvSpPr>
        <p:spPr/>
        <p:txBody>
          <a:bodyPr/>
          <a:lstStyle/>
          <a:p>
            <a:r>
              <a:rPr lang="en-US" dirty="0" smtClean="0"/>
              <a:t>ARL Science Review, June 21-23, 2016</a:t>
            </a:r>
            <a:endParaRPr lang="en-US" dirty="0"/>
          </a:p>
        </p:txBody>
      </p:sp>
      <p:sp>
        <p:nvSpPr>
          <p:cNvPr id="5" name="Slide Number Placeholder 4"/>
          <p:cNvSpPr>
            <a:spLocks noGrp="1"/>
          </p:cNvSpPr>
          <p:nvPr>
            <p:ph type="sldNum" sz="quarter" idx="11"/>
          </p:nvPr>
        </p:nvSpPr>
        <p:spPr/>
        <p:txBody>
          <a:bodyPr/>
          <a:lstStyle/>
          <a:p>
            <a:fld id="{66CAC88C-31F3-4764-B964-B930D18D7C5C}" type="slidenum">
              <a:rPr lang="en-US" smtClean="0"/>
              <a:t>12</a:t>
            </a:fld>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962400"/>
            <a:ext cx="441960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62010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2400"/>
            <a:ext cx="9145122" cy="6263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1"/>
          </p:nvPr>
        </p:nvSpPr>
        <p:spPr/>
        <p:txBody>
          <a:bodyPr/>
          <a:lstStyle/>
          <a:p>
            <a:fld id="{66CAC88C-31F3-4764-B964-B930D18D7C5C}" type="slidenum">
              <a:rPr lang="en-US" smtClean="0"/>
              <a:t>13</a:t>
            </a:fld>
            <a:endParaRPr lang="en-US" dirty="0"/>
          </a:p>
        </p:txBody>
      </p:sp>
      <p:sp>
        <p:nvSpPr>
          <p:cNvPr id="10" name="Down Arrow 9"/>
          <p:cNvSpPr/>
          <p:nvPr/>
        </p:nvSpPr>
        <p:spPr>
          <a:xfrm>
            <a:off x="5733385" y="4897820"/>
            <a:ext cx="304800" cy="6096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ooter Placeholder 3"/>
          <p:cNvSpPr>
            <a:spLocks noGrp="1"/>
          </p:cNvSpPr>
          <p:nvPr>
            <p:ph type="ftr" sz="quarter" idx="10"/>
          </p:nvPr>
        </p:nvSpPr>
        <p:spPr>
          <a:xfrm>
            <a:off x="0" y="6492875"/>
            <a:ext cx="2895600" cy="365125"/>
          </a:xfrm>
        </p:spPr>
        <p:txBody>
          <a:bodyPr/>
          <a:lstStyle/>
          <a:p>
            <a:r>
              <a:rPr lang="en-US" dirty="0" smtClean="0"/>
              <a:t>ARL Science Review, June 21-23, 2016</a:t>
            </a:r>
            <a:endParaRPr lang="en-US" dirty="0"/>
          </a:p>
        </p:txBody>
      </p:sp>
      <p:sp>
        <p:nvSpPr>
          <p:cNvPr id="2" name="Oval 1"/>
          <p:cNvSpPr/>
          <p:nvPr/>
        </p:nvSpPr>
        <p:spPr>
          <a:xfrm>
            <a:off x="50104" y="1177368"/>
            <a:ext cx="2297803" cy="120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500307" y="1530873"/>
            <a:ext cx="2297803" cy="120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3630022" y="579044"/>
            <a:ext cx="2858781" cy="3859319"/>
            <a:chOff x="3630022" y="579044"/>
            <a:chExt cx="2858781" cy="3859319"/>
          </a:xfrm>
        </p:grpSpPr>
        <p:sp>
          <p:nvSpPr>
            <p:cNvPr id="15" name="Oval 14"/>
            <p:cNvSpPr/>
            <p:nvPr/>
          </p:nvSpPr>
          <p:spPr>
            <a:xfrm>
              <a:off x="3630022" y="579044"/>
              <a:ext cx="2297803" cy="120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191000" y="3232910"/>
              <a:ext cx="2297803" cy="120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Oval 16"/>
          <p:cNvSpPr/>
          <p:nvPr/>
        </p:nvSpPr>
        <p:spPr>
          <a:xfrm>
            <a:off x="4778923" y="4128547"/>
            <a:ext cx="2297803" cy="12054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04" y="198044"/>
            <a:ext cx="2133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408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4"/>
          <p:cNvSpPr>
            <a:spLocks noGrp="1"/>
          </p:cNvSpPr>
          <p:nvPr>
            <p:ph type="title"/>
          </p:nvPr>
        </p:nvSpPr>
        <p:spPr>
          <a:xfrm>
            <a:off x="685800" y="228600"/>
            <a:ext cx="7924800" cy="533400"/>
          </a:xfrm>
        </p:spPr>
        <p:txBody>
          <a:bodyPr>
            <a:noAutofit/>
          </a:bodyPr>
          <a:lstStyle/>
          <a:p>
            <a:pPr algn="ctr" eaLnBrk="1" hangingPunct="1"/>
            <a:r>
              <a:rPr lang="en-US" altLang="en-US" sz="4400" b="0" dirty="0" smtClean="0"/>
              <a:t>HYSPLIT 4</a:t>
            </a:r>
          </a:p>
        </p:txBody>
      </p:sp>
      <p:sp>
        <p:nvSpPr>
          <p:cNvPr id="15363" name="Text Placeholder 6"/>
          <p:cNvSpPr>
            <a:spLocks noGrp="1"/>
          </p:cNvSpPr>
          <p:nvPr>
            <p:ph type="body" idx="2"/>
          </p:nvPr>
        </p:nvSpPr>
        <p:spPr bwMode="auto">
          <a:xfrm>
            <a:off x="152400" y="1295400"/>
            <a:ext cx="8839200" cy="495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20" bIns="45720" numCol="1" anchor="t" anchorCtr="0" compatLnSpc="1">
            <a:prstTxWarp prst="textNoShape">
              <a:avLst/>
            </a:prstTxWarp>
          </a:bodyPr>
          <a:lstStyle/>
          <a:p>
            <a:pPr marL="285750" indent="-285750" eaLnBrk="1" hangingPunct="1">
              <a:buFont typeface="Arial" charset="0"/>
              <a:buChar char="•"/>
            </a:pPr>
            <a:r>
              <a:rPr lang="en-US" altLang="en-US" sz="2000" dirty="0"/>
              <a:t>A</a:t>
            </a:r>
            <a:r>
              <a:rPr lang="en-US" altLang="en-US" sz="2000" dirty="0" smtClean="0"/>
              <a:t>utomated method of simultaneously using multiple meteorological grids</a:t>
            </a:r>
          </a:p>
          <a:p>
            <a:pPr marL="285750" indent="-285750" eaLnBrk="1" hangingPunct="1">
              <a:buFont typeface="Arial" charset="0"/>
              <a:buChar char="•"/>
            </a:pPr>
            <a:r>
              <a:rPr lang="en-US" altLang="en-US" sz="2000" dirty="0" smtClean="0"/>
              <a:t>Pre-processors for many different meteorological models (WRF, RAMS, MM5, ECMWF) to convert data to the ARL format, in addition to the archives of existing NOAA models</a:t>
            </a:r>
          </a:p>
          <a:p>
            <a:pPr marL="285750" indent="-285750" eaLnBrk="1" hangingPunct="1">
              <a:buFont typeface="Arial" charset="0"/>
              <a:buChar char="•"/>
            </a:pPr>
            <a:r>
              <a:rPr lang="en-US" altLang="en-US" sz="2000" dirty="0" smtClean="0"/>
              <a:t>Multiple parameterizations to estimate the stability from gradients of meteorological variables</a:t>
            </a:r>
          </a:p>
          <a:p>
            <a:pPr marL="285750" indent="-285750" eaLnBrk="1" hangingPunct="1">
              <a:buFont typeface="Arial" charset="0"/>
              <a:buChar char="•"/>
            </a:pPr>
            <a:r>
              <a:rPr lang="en-US" altLang="en-US" sz="2000" dirty="0" smtClean="0"/>
              <a:t>Multiple options to convert stability into dispersion values (diffusivity profiles, turbulent kinetic energy, velocity variance)</a:t>
            </a:r>
          </a:p>
          <a:p>
            <a:pPr marL="285750" indent="-285750" eaLnBrk="1" hangingPunct="1">
              <a:buFont typeface="Arial" charset="0"/>
              <a:buChar char="•"/>
            </a:pPr>
            <a:r>
              <a:rPr lang="en-US" altLang="en-US" sz="2000" dirty="0" smtClean="0"/>
              <a:t>Modeling the turbulent particle motion directly (3D) or the change in the statistic of the particle distribution (puffs)</a:t>
            </a:r>
          </a:p>
          <a:p>
            <a:pPr marL="285750" indent="-285750" eaLnBrk="1" hangingPunct="1">
              <a:buFont typeface="Arial" charset="0"/>
              <a:buChar char="•"/>
            </a:pPr>
            <a:endParaRPr lang="en-US" altLang="en-US" sz="1800" dirty="0" smtClean="0"/>
          </a:p>
          <a:p>
            <a:pPr marL="285750" indent="-285750" eaLnBrk="1" hangingPunct="1">
              <a:buFont typeface="Arial" charset="0"/>
              <a:buChar char="•"/>
            </a:pPr>
            <a:endParaRPr lang="en-US" altLang="en-US" sz="1800" dirty="0" smtClean="0"/>
          </a:p>
          <a:p>
            <a:pPr algn="ctr" eaLnBrk="1" hangingPunct="1"/>
            <a:r>
              <a:rPr lang="en-US" altLang="en-US" sz="2400" dirty="0" smtClean="0">
                <a:solidFill>
                  <a:srgbClr val="00B050"/>
                </a:solidFill>
              </a:rPr>
              <a:t>Version </a:t>
            </a:r>
            <a:r>
              <a:rPr lang="en-US" altLang="en-US" sz="2400" dirty="0" smtClean="0">
                <a:solidFill>
                  <a:srgbClr val="00B050"/>
                </a:solidFill>
              </a:rPr>
              <a:t>4 of HYSPLIT has been the basis for the construction of essentially all model applications for the last 15 years</a:t>
            </a:r>
          </a:p>
          <a:p>
            <a:pPr marL="285750" indent="-285750" eaLnBrk="1" hangingPunct="1">
              <a:buFont typeface="Arial" charset="0"/>
              <a:buChar char="•"/>
            </a:pPr>
            <a:endParaRPr lang="en-US" altLang="en-US" sz="1800" dirty="0" smtClean="0"/>
          </a:p>
          <a:p>
            <a:pPr marL="285750" indent="-285750" eaLnBrk="1" hangingPunct="1">
              <a:buFont typeface="Arial" charset="0"/>
              <a:buChar char="•"/>
            </a:pPr>
            <a:endParaRPr lang="en-US" altLang="en-US" sz="1800" dirty="0" smtClean="0"/>
          </a:p>
          <a:p>
            <a:pPr marL="285750" indent="-285750" eaLnBrk="1" hangingPunct="1">
              <a:buFont typeface="Arial" charset="0"/>
              <a:buChar char="•"/>
            </a:pPr>
            <a:endParaRPr lang="en-US" altLang="en-US" sz="1800" dirty="0" smtClean="0"/>
          </a:p>
        </p:txBody>
      </p:sp>
      <p:sp>
        <p:nvSpPr>
          <p:cNvPr id="6" name="Footer Placeholder 2"/>
          <p:cNvSpPr>
            <a:spLocks noGrp="1"/>
          </p:cNvSpPr>
          <p:nvPr>
            <p:ph type="ftr" sz="quarter" idx="10"/>
          </p:nvPr>
        </p:nvSpPr>
        <p:spPr>
          <a:xfrm>
            <a:off x="0" y="6492875"/>
            <a:ext cx="2895600" cy="365125"/>
          </a:xfrm>
        </p:spPr>
        <p:txBody>
          <a:bodyPr/>
          <a:lstStyle/>
          <a:p>
            <a:r>
              <a:rPr lang="en-US" dirty="0" smtClean="0"/>
              <a:t>ARL Science Review, June 21-23, 2016</a:t>
            </a:r>
            <a:endParaRPr lang="en-US" dirty="0"/>
          </a:p>
        </p:txBody>
      </p:sp>
      <p:sp>
        <p:nvSpPr>
          <p:cNvPr id="7" name="Slide Number Placeholder 4"/>
          <p:cNvSpPr>
            <a:spLocks noGrp="1"/>
          </p:cNvSpPr>
          <p:nvPr>
            <p:ph type="sldNum" sz="quarter" idx="11"/>
          </p:nvPr>
        </p:nvSpPr>
        <p:spPr>
          <a:xfrm>
            <a:off x="6781800" y="6416675"/>
            <a:ext cx="2133600" cy="365125"/>
          </a:xfrm>
        </p:spPr>
        <p:txBody>
          <a:bodyPr/>
          <a:lstStyle/>
          <a:p>
            <a:fld id="{66CAC88C-31F3-4764-B964-B930D18D7C5C}" type="slidenum">
              <a:rPr lang="en-US" smtClean="0"/>
              <a:t>14</a:t>
            </a:fld>
            <a:endParaRPr lang="en-US" dirty="0"/>
          </a:p>
        </p:txBody>
      </p:sp>
    </p:spTree>
    <p:extLst>
      <p:ext uri="{BB962C8B-B14F-4D97-AF65-F5344CB8AC3E}">
        <p14:creationId xmlns:p14="http://schemas.microsoft.com/office/powerpoint/2010/main" val="22663724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p:cNvSpPr>
            <a:spLocks noGrp="1"/>
          </p:cNvSpPr>
          <p:nvPr>
            <p:ph type="title"/>
          </p:nvPr>
        </p:nvSpPr>
        <p:spPr>
          <a:xfrm>
            <a:off x="609600" y="152400"/>
            <a:ext cx="8229600" cy="857250"/>
          </a:xfrm>
        </p:spPr>
        <p:txBody>
          <a:bodyPr>
            <a:normAutofit fontScale="90000"/>
          </a:bodyPr>
          <a:lstStyle/>
          <a:p>
            <a:pPr algn="ctr" eaLnBrk="1" hangingPunct="1"/>
            <a:r>
              <a:rPr lang="en-US" altLang="en-US" sz="3200" dirty="0" smtClean="0"/>
              <a:t>Model Evaluation</a:t>
            </a:r>
            <a:br>
              <a:rPr lang="en-US" altLang="en-US" sz="3200" dirty="0" smtClean="0"/>
            </a:br>
            <a:r>
              <a:rPr lang="en-US" altLang="en-US" sz="2400" dirty="0" smtClean="0"/>
              <a:t>Data Archive of Tracer Experiments and Meteorology (DATEM)</a:t>
            </a:r>
          </a:p>
        </p:txBody>
      </p:sp>
      <p:sp>
        <p:nvSpPr>
          <p:cNvPr id="18437" name="Rectangle 3"/>
          <p:cNvSpPr>
            <a:spLocks noGrp="1" noChangeArrowheads="1"/>
          </p:cNvSpPr>
          <p:nvPr>
            <p:ph sz="half" idx="1"/>
          </p:nvPr>
        </p:nvSpPr>
        <p:spPr bwMode="auto">
          <a:xfrm>
            <a:off x="2059" y="1204985"/>
            <a:ext cx="434340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p>
            <a:pPr eaLnBrk="1" hangingPunct="1">
              <a:lnSpc>
                <a:spcPct val="90000"/>
              </a:lnSpc>
            </a:pPr>
            <a:r>
              <a:rPr lang="en-US" altLang="en-US" sz="2400" dirty="0" smtClean="0"/>
              <a:t>Approach</a:t>
            </a:r>
          </a:p>
          <a:p>
            <a:pPr lvl="1" eaLnBrk="1" hangingPunct="1">
              <a:lnSpc>
                <a:spcPct val="90000"/>
              </a:lnSpc>
            </a:pPr>
            <a:r>
              <a:rPr lang="en-US" altLang="en-US" dirty="0" smtClean="0"/>
              <a:t>North American Regional Reanalysis (NARR)  and several with WRF runs</a:t>
            </a:r>
          </a:p>
          <a:p>
            <a:pPr lvl="1" eaLnBrk="1" hangingPunct="1">
              <a:lnSpc>
                <a:spcPct val="90000"/>
              </a:lnSpc>
            </a:pPr>
            <a:r>
              <a:rPr lang="en-US" altLang="en-US" dirty="0" smtClean="0"/>
              <a:t>Creating new WRF </a:t>
            </a:r>
          </a:p>
          <a:p>
            <a:pPr lvl="1" eaLnBrk="1" hangingPunct="1">
              <a:lnSpc>
                <a:spcPct val="90000"/>
              </a:lnSpc>
            </a:pPr>
            <a:r>
              <a:rPr lang="en-US" altLang="en-US" dirty="0" smtClean="0"/>
              <a:t>Common statistical evaluation protocols</a:t>
            </a:r>
          </a:p>
          <a:p>
            <a:pPr eaLnBrk="1" hangingPunct="1">
              <a:lnSpc>
                <a:spcPct val="90000"/>
              </a:lnSpc>
            </a:pPr>
            <a:r>
              <a:rPr lang="en-US" altLang="en-US" sz="2400" dirty="0" smtClean="0"/>
              <a:t>Accomplishments</a:t>
            </a:r>
          </a:p>
          <a:p>
            <a:pPr lvl="1" eaLnBrk="1" hangingPunct="1">
              <a:lnSpc>
                <a:spcPct val="90000"/>
              </a:lnSpc>
            </a:pPr>
            <a:r>
              <a:rPr lang="en-US" altLang="en-US" dirty="0" smtClean="0"/>
              <a:t>Web access to run HYSPLIT for each experiment</a:t>
            </a:r>
          </a:p>
          <a:p>
            <a:pPr lvl="1" eaLnBrk="1" hangingPunct="1">
              <a:lnSpc>
                <a:spcPct val="90000"/>
              </a:lnSpc>
            </a:pPr>
            <a:r>
              <a:rPr lang="en-US" altLang="en-US" dirty="0" smtClean="0"/>
              <a:t>Standardized model change testing in conjunction with version control</a:t>
            </a:r>
          </a:p>
          <a:p>
            <a:pPr lvl="1" eaLnBrk="1" hangingPunct="1">
              <a:lnSpc>
                <a:spcPct val="90000"/>
              </a:lnSpc>
              <a:buFont typeface="Wingdings 2" pitchFamily="18" charset="2"/>
              <a:buNone/>
            </a:pPr>
            <a:endParaRPr lang="en-US" altLang="en-US" sz="1800" dirty="0" smtClean="0"/>
          </a:p>
          <a:p>
            <a:pPr lvl="1" eaLnBrk="1" hangingPunct="1">
              <a:lnSpc>
                <a:spcPct val="90000"/>
              </a:lnSpc>
            </a:pPr>
            <a:endParaRPr lang="en-US" altLang="en-US" sz="1600" dirty="0" smtClean="0"/>
          </a:p>
        </p:txBody>
      </p:sp>
      <p:sp>
        <p:nvSpPr>
          <p:cNvPr id="2" name="Content Placeholder 1"/>
          <p:cNvSpPr>
            <a:spLocks noGrp="1"/>
          </p:cNvSpPr>
          <p:nvPr>
            <p:ph sz="half" idx="2"/>
          </p:nvPr>
        </p:nvSpPr>
        <p:spPr>
          <a:xfrm>
            <a:off x="4495800" y="1197679"/>
            <a:ext cx="4495800" cy="5211762"/>
          </a:xfrm>
        </p:spPr>
        <p:txBody>
          <a:bodyPr>
            <a:normAutofit fontScale="85000" lnSpcReduction="20000"/>
          </a:bodyPr>
          <a:lstStyle/>
          <a:p>
            <a:pPr>
              <a:defRPr/>
            </a:pPr>
            <a:r>
              <a:rPr lang="en-US" sz="1900" b="1" dirty="0" smtClean="0"/>
              <a:t>Cross Appalachian </a:t>
            </a:r>
            <a:r>
              <a:rPr lang="en-US" sz="1900" b="1" dirty="0"/>
              <a:t>Tracer </a:t>
            </a:r>
            <a:r>
              <a:rPr lang="en-US" sz="1900" b="1" dirty="0" smtClean="0"/>
              <a:t>Experiment </a:t>
            </a:r>
            <a:r>
              <a:rPr lang="en-US" sz="1900" b="1" dirty="0"/>
              <a:t>(CAPTEX)</a:t>
            </a:r>
            <a:r>
              <a:rPr lang="en-US" sz="1900" dirty="0"/>
              <a:t/>
            </a:r>
            <a:br>
              <a:rPr lang="en-US" sz="1900" dirty="0"/>
            </a:br>
            <a:r>
              <a:rPr lang="en-US" sz="1900" dirty="0" smtClean="0"/>
              <a:t>Dayton</a:t>
            </a:r>
            <a:r>
              <a:rPr lang="en-US" sz="1900" dirty="0"/>
              <a:t>, </a:t>
            </a:r>
            <a:r>
              <a:rPr lang="en-US" sz="1900" dirty="0" smtClean="0"/>
              <a:t>OH, and Sudbury, ONT, Sep., Oct., 1983</a:t>
            </a:r>
            <a:endParaRPr lang="en-US" sz="1900" dirty="0"/>
          </a:p>
          <a:p>
            <a:pPr>
              <a:defRPr/>
            </a:pPr>
            <a:r>
              <a:rPr lang="en-US" sz="1900" b="1" dirty="0"/>
              <a:t>Atlantic Coast Unique Regional Atmospheric Tracer Experiment (ACURATE</a:t>
            </a:r>
            <a:r>
              <a:rPr lang="en-US" sz="1900" b="1" dirty="0" smtClean="0"/>
              <a:t>),  </a:t>
            </a:r>
            <a:r>
              <a:rPr lang="en-US" sz="1900" dirty="0" smtClean="0"/>
              <a:t>Savannah </a:t>
            </a:r>
            <a:r>
              <a:rPr lang="en-US" sz="1900" dirty="0"/>
              <a:t>River Plant, </a:t>
            </a:r>
            <a:r>
              <a:rPr lang="en-US" sz="1900" dirty="0" smtClean="0"/>
              <a:t>SC, Spring 1982 – Summer 1983</a:t>
            </a:r>
            <a:endParaRPr lang="en-US" sz="1900" dirty="0"/>
          </a:p>
          <a:p>
            <a:pPr>
              <a:defRPr/>
            </a:pPr>
            <a:r>
              <a:rPr lang="en-US" sz="1900" b="1" dirty="0"/>
              <a:t>Across North America Tracer </a:t>
            </a:r>
            <a:r>
              <a:rPr lang="en-US" sz="1900" b="1" dirty="0" smtClean="0"/>
              <a:t>Experiment </a:t>
            </a:r>
            <a:r>
              <a:rPr lang="en-US" sz="1900" b="1" dirty="0"/>
              <a:t>(ANATEX</a:t>
            </a:r>
            <a:r>
              <a:rPr lang="en-US" sz="1900" b="1" dirty="0" smtClean="0"/>
              <a:t>)</a:t>
            </a:r>
            <a:r>
              <a:rPr lang="en-US" sz="1900" dirty="0" smtClean="0"/>
              <a:t>, Glasgow</a:t>
            </a:r>
            <a:r>
              <a:rPr lang="en-US" sz="1900" dirty="0"/>
              <a:t>, </a:t>
            </a:r>
            <a:r>
              <a:rPr lang="en-US" sz="1900" dirty="0" smtClean="0"/>
              <a:t>MT, </a:t>
            </a:r>
            <a:r>
              <a:rPr lang="en-US" sz="1900" dirty="0"/>
              <a:t>and St. Cloud, </a:t>
            </a:r>
            <a:r>
              <a:rPr lang="en-US" sz="1900" dirty="0" smtClean="0"/>
              <a:t>MN, January </a:t>
            </a:r>
            <a:r>
              <a:rPr lang="en-US" sz="1900" dirty="0"/>
              <a:t>through </a:t>
            </a:r>
            <a:r>
              <a:rPr lang="en-US" sz="1900" dirty="0" smtClean="0"/>
              <a:t>March 1987</a:t>
            </a:r>
            <a:endParaRPr lang="en-US" sz="1900" dirty="0"/>
          </a:p>
          <a:p>
            <a:pPr>
              <a:defRPr/>
            </a:pPr>
            <a:r>
              <a:rPr lang="en-US" sz="1900" b="1" dirty="0" smtClean="0"/>
              <a:t>Oklahoma  Tracer Experiment</a:t>
            </a:r>
            <a:r>
              <a:rPr lang="en-US" sz="1900" dirty="0" smtClean="0"/>
              <a:t>, Norman</a:t>
            </a:r>
            <a:r>
              <a:rPr lang="en-US" sz="1900" dirty="0"/>
              <a:t>, </a:t>
            </a:r>
            <a:r>
              <a:rPr lang="en-US" sz="1900" dirty="0" smtClean="0"/>
              <a:t>OK, July, 08 </a:t>
            </a:r>
            <a:r>
              <a:rPr lang="en-US" sz="1900" dirty="0"/>
              <a:t>1980 </a:t>
            </a:r>
          </a:p>
          <a:p>
            <a:pPr>
              <a:defRPr/>
            </a:pPr>
            <a:r>
              <a:rPr lang="en-US" sz="1900" b="1" dirty="0" smtClean="0"/>
              <a:t>Metropolitan Tracer Experiment (METREX) </a:t>
            </a:r>
            <a:r>
              <a:rPr lang="en-US" sz="1900" dirty="0" smtClean="0"/>
              <a:t>, Washington</a:t>
            </a:r>
            <a:r>
              <a:rPr lang="en-US" sz="1900" dirty="0"/>
              <a:t>, </a:t>
            </a:r>
            <a:r>
              <a:rPr lang="en-US" sz="1900" dirty="0" smtClean="0"/>
              <a:t>DC, January – December 1984</a:t>
            </a:r>
            <a:endParaRPr lang="en-US" sz="1900" dirty="0"/>
          </a:p>
          <a:p>
            <a:pPr>
              <a:defRPr/>
            </a:pPr>
            <a:r>
              <a:rPr lang="en-US" sz="1900" b="1" dirty="0" smtClean="0"/>
              <a:t>European Tracer Experiment (ETEX)</a:t>
            </a:r>
            <a:r>
              <a:rPr lang="en-US" sz="1900" dirty="0" smtClean="0"/>
              <a:t>, Rennes</a:t>
            </a:r>
            <a:r>
              <a:rPr lang="en-US" sz="1900" dirty="0"/>
              <a:t>, </a:t>
            </a:r>
            <a:r>
              <a:rPr lang="en-US" sz="1900" dirty="0" smtClean="0"/>
              <a:t>France, October 23, 1994</a:t>
            </a:r>
            <a:endParaRPr lang="en-US" sz="1900" dirty="0"/>
          </a:p>
          <a:p>
            <a:pPr>
              <a:defRPr/>
            </a:pPr>
            <a:r>
              <a:rPr lang="en-US" sz="1900" b="1" dirty="0" smtClean="0"/>
              <a:t>Savannah River Plant Experiment</a:t>
            </a:r>
            <a:r>
              <a:rPr lang="en-US" sz="1900" dirty="0" smtClean="0"/>
              <a:t> , Aiken, SC, Aug</a:t>
            </a:r>
            <a:r>
              <a:rPr lang="en-US" sz="1900" dirty="0"/>
              <a:t>. 1975 through Sep. </a:t>
            </a:r>
            <a:r>
              <a:rPr lang="en-US" sz="1900" dirty="0" smtClean="0"/>
              <a:t>1977</a:t>
            </a:r>
          </a:p>
          <a:p>
            <a:pPr>
              <a:defRPr/>
            </a:pPr>
            <a:r>
              <a:rPr lang="en-US" sz="1900" b="1" dirty="0" smtClean="0"/>
              <a:t>Atmospheric  Studies in Complex Terrain (ASCOT) </a:t>
            </a:r>
            <a:r>
              <a:rPr lang="en-US" sz="1900" dirty="0" smtClean="0"/>
              <a:t>,  California, September 12-25, 1980</a:t>
            </a:r>
          </a:p>
          <a:p>
            <a:pPr>
              <a:defRPr/>
            </a:pPr>
            <a:r>
              <a:rPr lang="en-US" sz="1900" b="1" dirty="0" smtClean="0"/>
              <a:t>Colorado Springs Tracer Experiment (COSTEX)</a:t>
            </a:r>
            <a:r>
              <a:rPr lang="en-US" sz="1900" dirty="0" smtClean="0"/>
              <a:t>, October 18, 21, 23, 2010</a:t>
            </a:r>
          </a:p>
          <a:p>
            <a:pPr>
              <a:defRPr/>
            </a:pPr>
            <a:r>
              <a:rPr lang="en-US" sz="1900" b="1" dirty="0" smtClean="0">
                <a:solidFill>
                  <a:srgbClr val="00B050"/>
                </a:solidFill>
              </a:rPr>
              <a:t>Sagebrush, Idaho, 2013</a:t>
            </a:r>
            <a:r>
              <a:rPr lang="en-US" sz="1900" dirty="0" smtClean="0">
                <a:solidFill>
                  <a:srgbClr val="00B050"/>
                </a:solidFill>
              </a:rPr>
              <a:t>.</a:t>
            </a:r>
          </a:p>
          <a:p>
            <a:pPr marL="0" indent="0">
              <a:buFont typeface="Wingdings 2" pitchFamily="18" charset="2"/>
              <a:buNone/>
              <a:defRPr/>
            </a:pPr>
            <a:r>
              <a:rPr lang="en-US" sz="1200" dirty="0"/>
              <a:t/>
            </a:r>
            <a:br>
              <a:rPr lang="en-US" sz="1200" dirty="0"/>
            </a:br>
            <a:endParaRPr lang="en-US" sz="1200" dirty="0"/>
          </a:p>
          <a:p>
            <a:pPr>
              <a:defRPr/>
            </a:pPr>
            <a:endParaRPr lang="en-US" sz="1200" dirty="0"/>
          </a:p>
        </p:txBody>
      </p:sp>
      <p:sp>
        <p:nvSpPr>
          <p:cNvPr id="7" name="Slide Number Placeholder 4"/>
          <p:cNvSpPr>
            <a:spLocks noGrp="1"/>
          </p:cNvSpPr>
          <p:nvPr>
            <p:ph type="sldNum" sz="quarter" idx="11"/>
          </p:nvPr>
        </p:nvSpPr>
        <p:spPr>
          <a:xfrm>
            <a:off x="6781800" y="6416675"/>
            <a:ext cx="2133600" cy="365125"/>
          </a:xfrm>
        </p:spPr>
        <p:txBody>
          <a:bodyPr/>
          <a:lstStyle/>
          <a:p>
            <a:fld id="{66CAC88C-31F3-4764-B964-B930D18D7C5C}" type="slidenum">
              <a:rPr lang="en-US" smtClean="0"/>
              <a:t>15</a:t>
            </a:fld>
            <a:endParaRPr lang="en-US" dirty="0"/>
          </a:p>
        </p:txBody>
      </p:sp>
      <p:sp>
        <p:nvSpPr>
          <p:cNvPr id="8" name="Footer Placeholder 3"/>
          <p:cNvSpPr>
            <a:spLocks noGrp="1"/>
          </p:cNvSpPr>
          <p:nvPr>
            <p:ph type="ftr" sz="quarter" idx="10"/>
          </p:nvPr>
        </p:nvSpPr>
        <p:spPr>
          <a:xfrm>
            <a:off x="0" y="6492875"/>
            <a:ext cx="2895600" cy="365125"/>
          </a:xfrm>
        </p:spPr>
        <p:txBody>
          <a:bodyPr/>
          <a:lstStyle/>
          <a:p>
            <a:r>
              <a:rPr lang="en-US" dirty="0" smtClean="0"/>
              <a:t>ARL Science Review, June 21-23, 2016</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419600"/>
            <a:ext cx="3838575" cy="195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929069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4"/>
          <p:cNvSpPr>
            <a:spLocks noGrp="1"/>
          </p:cNvSpPr>
          <p:nvPr>
            <p:ph type="title"/>
          </p:nvPr>
        </p:nvSpPr>
        <p:spPr>
          <a:xfrm>
            <a:off x="1600200" y="228600"/>
            <a:ext cx="7086600" cy="568325"/>
          </a:xfrm>
        </p:spPr>
        <p:txBody>
          <a:bodyPr>
            <a:normAutofit fontScale="90000"/>
          </a:bodyPr>
          <a:lstStyle/>
          <a:p>
            <a:pPr algn="ctr" eaLnBrk="1" hangingPunct="1"/>
            <a:r>
              <a:rPr lang="en-US" altLang="en-US" sz="3200" dirty="0" smtClean="0"/>
              <a:t>Emergency Response</a:t>
            </a:r>
            <a:br>
              <a:rPr lang="en-US" altLang="en-US" sz="3200" dirty="0" smtClean="0"/>
            </a:br>
            <a:r>
              <a:rPr lang="en-US" altLang="en-US" sz="2400" dirty="0" smtClean="0"/>
              <a:t>Nuclear accidents </a:t>
            </a:r>
          </a:p>
        </p:txBody>
      </p:sp>
      <p:pic>
        <p:nvPicPr>
          <p:cNvPr id="11"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524000"/>
            <a:ext cx="456131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76201" y="1219200"/>
            <a:ext cx="4419600" cy="48048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eaLnBrk="1" hangingPunct="1">
              <a:lnSpc>
                <a:spcPct val="90000"/>
              </a:lnSpc>
              <a:buClr>
                <a:schemeClr val="bg1"/>
              </a:buClr>
            </a:pPr>
            <a:r>
              <a:rPr lang="en-US" altLang="en-US" sz="1600" b="1" dirty="0" smtClean="0">
                <a:solidFill>
                  <a:schemeClr val="bg1"/>
                </a:solidFill>
              </a:rPr>
              <a:t>Background</a:t>
            </a:r>
          </a:p>
          <a:p>
            <a:pPr lvl="1" eaLnBrk="1" hangingPunct="1">
              <a:lnSpc>
                <a:spcPct val="90000"/>
              </a:lnSpc>
              <a:buClr>
                <a:schemeClr val="bg1"/>
              </a:buClr>
            </a:pPr>
            <a:r>
              <a:rPr lang="en-US" altLang="en-US" sz="1600" dirty="0">
                <a:solidFill>
                  <a:schemeClr val="bg1"/>
                </a:solidFill>
              </a:rPr>
              <a:t>Lack of communication between countries after Chernobyl accident 1986</a:t>
            </a:r>
          </a:p>
          <a:p>
            <a:pPr eaLnBrk="1" hangingPunct="1">
              <a:lnSpc>
                <a:spcPct val="90000"/>
              </a:lnSpc>
              <a:buClr>
                <a:schemeClr val="bg1"/>
              </a:buClr>
            </a:pPr>
            <a:r>
              <a:rPr lang="en-US" altLang="en-US" sz="1600" b="1" dirty="0" smtClean="0">
                <a:solidFill>
                  <a:schemeClr val="bg1"/>
                </a:solidFill>
              </a:rPr>
              <a:t>Approaches </a:t>
            </a:r>
          </a:p>
          <a:p>
            <a:pPr lvl="1" eaLnBrk="1" hangingPunct="1">
              <a:lnSpc>
                <a:spcPct val="90000"/>
              </a:lnSpc>
              <a:buClr>
                <a:schemeClr val="bg1"/>
              </a:buClr>
            </a:pPr>
            <a:r>
              <a:rPr lang="en-US" altLang="en-US" sz="1600" dirty="0">
                <a:solidFill>
                  <a:schemeClr val="bg1"/>
                </a:solidFill>
              </a:rPr>
              <a:t>Comprehensive Test Ban Treaty Organization (CTBTO) - WMO Backtracking Response System - US Dep. Of State and NOAA MOA </a:t>
            </a:r>
          </a:p>
          <a:p>
            <a:pPr lvl="1" eaLnBrk="1" hangingPunct="1">
              <a:lnSpc>
                <a:spcPct val="90000"/>
              </a:lnSpc>
              <a:buClr>
                <a:schemeClr val="bg1"/>
              </a:buClr>
            </a:pPr>
            <a:r>
              <a:rPr lang="en-US" altLang="en-US" sz="1600" dirty="0">
                <a:solidFill>
                  <a:schemeClr val="bg1"/>
                </a:solidFill>
              </a:rPr>
              <a:t>Regional Specialized Meteorological Centers (RSMC) – WMO - NWS and OAR </a:t>
            </a:r>
            <a:endParaRPr lang="en-US" altLang="en-US" sz="1600" dirty="0" smtClean="0">
              <a:solidFill>
                <a:schemeClr val="bg1"/>
              </a:solidFill>
            </a:endParaRPr>
          </a:p>
          <a:p>
            <a:pPr eaLnBrk="1" hangingPunct="1">
              <a:lnSpc>
                <a:spcPct val="90000"/>
              </a:lnSpc>
              <a:buClr>
                <a:schemeClr val="bg1"/>
              </a:buClr>
            </a:pPr>
            <a:r>
              <a:rPr lang="en-US" altLang="en-US" sz="1600" b="1" dirty="0" smtClean="0">
                <a:solidFill>
                  <a:schemeClr val="bg1"/>
                </a:solidFill>
              </a:rPr>
              <a:t>Applications</a:t>
            </a:r>
          </a:p>
          <a:p>
            <a:pPr lvl="1" eaLnBrk="1" hangingPunct="1">
              <a:lnSpc>
                <a:spcPct val="90000"/>
              </a:lnSpc>
              <a:buClr>
                <a:schemeClr val="bg1"/>
              </a:buClr>
            </a:pPr>
            <a:r>
              <a:rPr lang="en-US" altLang="en-US" sz="1600" dirty="0" smtClean="0">
                <a:solidFill>
                  <a:schemeClr val="bg1"/>
                </a:solidFill>
              </a:rPr>
              <a:t>Fukushima-Daiichi power plant accident 2011.</a:t>
            </a:r>
          </a:p>
          <a:p>
            <a:pPr lvl="1" eaLnBrk="1" hangingPunct="1">
              <a:lnSpc>
                <a:spcPct val="90000"/>
              </a:lnSpc>
              <a:buClr>
                <a:schemeClr val="bg1"/>
              </a:buClr>
            </a:pPr>
            <a:r>
              <a:rPr lang="en-US" altLang="en-US" sz="1600" dirty="0">
                <a:solidFill>
                  <a:schemeClr val="bg1"/>
                </a:solidFill>
              </a:rPr>
              <a:t>NRC/ARL MOU integrate the HYSPLIT code into </a:t>
            </a:r>
            <a:r>
              <a:rPr lang="fr-FR" altLang="en-US" sz="1600" dirty="0">
                <a:solidFill>
                  <a:schemeClr val="bg1"/>
                </a:solidFill>
              </a:rPr>
              <a:t>MELCOR Accident </a:t>
            </a:r>
            <a:r>
              <a:rPr lang="fr-FR" altLang="en-US" sz="1600" dirty="0" err="1">
                <a:solidFill>
                  <a:schemeClr val="bg1"/>
                </a:solidFill>
              </a:rPr>
              <a:t>Consequence</a:t>
            </a:r>
            <a:r>
              <a:rPr lang="fr-FR" altLang="en-US" sz="1600" dirty="0">
                <a:solidFill>
                  <a:schemeClr val="bg1"/>
                </a:solidFill>
              </a:rPr>
              <a:t> Code System (</a:t>
            </a:r>
            <a:r>
              <a:rPr lang="en-US" altLang="en-US" sz="1600" dirty="0">
                <a:solidFill>
                  <a:schemeClr val="bg1"/>
                </a:solidFill>
              </a:rPr>
              <a:t>MACCS) as an alternate ATD </a:t>
            </a:r>
            <a:r>
              <a:rPr lang="en-US" altLang="en-US" sz="1600" dirty="0" smtClean="0">
                <a:solidFill>
                  <a:schemeClr val="bg1"/>
                </a:solidFill>
              </a:rPr>
              <a:t>model</a:t>
            </a:r>
          </a:p>
          <a:p>
            <a:pPr lvl="1" eaLnBrk="1" hangingPunct="1">
              <a:lnSpc>
                <a:spcPct val="90000"/>
              </a:lnSpc>
              <a:buClr>
                <a:schemeClr val="bg1"/>
              </a:buClr>
            </a:pPr>
            <a:r>
              <a:rPr lang="en-US" altLang="en-US" sz="1600" dirty="0">
                <a:solidFill>
                  <a:schemeClr val="bg1"/>
                </a:solidFill>
              </a:rPr>
              <a:t>EPA/</a:t>
            </a:r>
            <a:r>
              <a:rPr lang="en-US" altLang="en-US" sz="1600" dirty="0" smtClean="0">
                <a:solidFill>
                  <a:schemeClr val="bg1"/>
                </a:solidFill>
              </a:rPr>
              <a:t>ARL </a:t>
            </a:r>
            <a:r>
              <a:rPr lang="en-US" altLang="en-US" sz="1600" dirty="0">
                <a:solidFill>
                  <a:schemeClr val="bg1"/>
                </a:solidFill>
              </a:rPr>
              <a:t>modeling support and </a:t>
            </a:r>
            <a:r>
              <a:rPr lang="en-US" altLang="en-US" sz="1600" dirty="0" smtClean="0">
                <a:solidFill>
                  <a:schemeClr val="bg1"/>
                </a:solidFill>
              </a:rPr>
              <a:t>training</a:t>
            </a:r>
          </a:p>
          <a:p>
            <a:pPr lvl="1" eaLnBrk="1" hangingPunct="1">
              <a:lnSpc>
                <a:spcPct val="90000"/>
              </a:lnSpc>
              <a:buClr>
                <a:schemeClr val="bg1"/>
              </a:buClr>
            </a:pPr>
            <a:r>
              <a:rPr lang="en-US" altLang="en-US" sz="1600" dirty="0" smtClean="0">
                <a:solidFill>
                  <a:schemeClr val="bg1"/>
                </a:solidFill>
              </a:rPr>
              <a:t>HYSPLIT installed in Australia and China</a:t>
            </a:r>
          </a:p>
          <a:p>
            <a:pPr lvl="1" eaLnBrk="1" hangingPunct="1">
              <a:lnSpc>
                <a:spcPct val="90000"/>
              </a:lnSpc>
              <a:buClr>
                <a:schemeClr val="bg1"/>
              </a:buClr>
              <a:buFont typeface="Wingdings 2" pitchFamily="18" charset="2"/>
              <a:buNone/>
            </a:pPr>
            <a:endParaRPr lang="en-US" altLang="en-US" sz="1600" dirty="0" smtClean="0"/>
          </a:p>
          <a:p>
            <a:pPr lvl="1" eaLnBrk="1" hangingPunct="1">
              <a:lnSpc>
                <a:spcPct val="90000"/>
              </a:lnSpc>
              <a:buClr>
                <a:schemeClr val="bg1"/>
              </a:buClr>
            </a:pPr>
            <a:endParaRPr lang="en-US" altLang="en-US" sz="1800" dirty="0" smtClean="0"/>
          </a:p>
        </p:txBody>
      </p:sp>
      <p:sp>
        <p:nvSpPr>
          <p:cNvPr id="8" name="Slide Number Placeholder 4"/>
          <p:cNvSpPr>
            <a:spLocks noGrp="1"/>
          </p:cNvSpPr>
          <p:nvPr>
            <p:ph type="sldNum" sz="quarter" idx="11"/>
          </p:nvPr>
        </p:nvSpPr>
        <p:spPr>
          <a:xfrm>
            <a:off x="6781800" y="6416675"/>
            <a:ext cx="2133600" cy="365125"/>
          </a:xfrm>
        </p:spPr>
        <p:txBody>
          <a:bodyPr/>
          <a:lstStyle/>
          <a:p>
            <a:fld id="{66CAC88C-31F3-4764-B964-B930D18D7C5C}" type="slidenum">
              <a:rPr lang="en-US" smtClean="0"/>
              <a:t>16</a:t>
            </a:fld>
            <a:endParaRPr lang="en-US" dirty="0"/>
          </a:p>
        </p:txBody>
      </p:sp>
      <p:sp>
        <p:nvSpPr>
          <p:cNvPr id="9" name="Footer Placeholder 3"/>
          <p:cNvSpPr>
            <a:spLocks noGrp="1"/>
          </p:cNvSpPr>
          <p:nvPr>
            <p:ph type="ftr" sz="quarter" idx="10"/>
          </p:nvPr>
        </p:nvSpPr>
        <p:spPr>
          <a:xfrm>
            <a:off x="0" y="6492875"/>
            <a:ext cx="2895600" cy="365125"/>
          </a:xfrm>
        </p:spPr>
        <p:txBody>
          <a:bodyPr/>
          <a:lstStyle/>
          <a:p>
            <a:r>
              <a:rPr lang="en-US" dirty="0" smtClean="0"/>
              <a:t>ARL Science Review, June 21-23, 2016</a:t>
            </a:r>
            <a:endParaRPr lang="en-US" dirty="0"/>
          </a:p>
        </p:txBody>
      </p:sp>
    </p:spTree>
    <p:extLst>
      <p:ext uri="{BB962C8B-B14F-4D97-AF65-F5344CB8AC3E}">
        <p14:creationId xmlns:p14="http://schemas.microsoft.com/office/powerpoint/2010/main" val="1937040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p:cNvSpPr>
          <p:nvPr>
            <p:ph type="title" idx="4294967295"/>
          </p:nvPr>
        </p:nvSpPr>
        <p:spPr>
          <a:xfrm>
            <a:off x="1676400" y="228600"/>
            <a:ext cx="6019800" cy="914400"/>
          </a:xfrm>
        </p:spPr>
        <p:txBody>
          <a:bodyPr>
            <a:normAutofit fontScale="90000"/>
          </a:bodyPr>
          <a:lstStyle/>
          <a:p>
            <a:pPr algn="ctr" eaLnBrk="1" hangingPunct="1"/>
            <a:r>
              <a:rPr lang="en-US" altLang="en-US" sz="3200" dirty="0" smtClean="0"/>
              <a:t>Emergency Response</a:t>
            </a:r>
            <a:br>
              <a:rPr lang="en-US" altLang="en-US" sz="3200" dirty="0" smtClean="0"/>
            </a:br>
            <a:r>
              <a:rPr lang="en-US" altLang="en-US" sz="2400" dirty="0" smtClean="0"/>
              <a:t>Chemical Releases (Glenn </a:t>
            </a:r>
            <a:r>
              <a:rPr lang="en-US" altLang="en-US" sz="2400" dirty="0" err="1" smtClean="0"/>
              <a:t>Rolph’s</a:t>
            </a:r>
            <a:r>
              <a:rPr lang="en-US" altLang="en-US" sz="2400" dirty="0" smtClean="0"/>
              <a:t> demonstration)</a:t>
            </a:r>
          </a:p>
        </p:txBody>
      </p:sp>
      <p:pic>
        <p:nvPicPr>
          <p:cNvPr id="21510" name="Picture 7" descr="cameo"/>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152400" y="1524000"/>
            <a:ext cx="5410200" cy="45005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4"/>
          <p:cNvSpPr>
            <a:spLocks noGrp="1"/>
          </p:cNvSpPr>
          <p:nvPr>
            <p:ph type="sldNum" sz="quarter" idx="11"/>
          </p:nvPr>
        </p:nvSpPr>
        <p:spPr>
          <a:xfrm>
            <a:off x="6781800" y="6416675"/>
            <a:ext cx="2133600" cy="365125"/>
          </a:xfrm>
        </p:spPr>
        <p:txBody>
          <a:bodyPr/>
          <a:lstStyle/>
          <a:p>
            <a:fld id="{66CAC88C-31F3-4764-B964-B930D18D7C5C}" type="slidenum">
              <a:rPr lang="en-US" smtClean="0"/>
              <a:t>17</a:t>
            </a:fld>
            <a:endParaRPr lang="en-US" dirty="0"/>
          </a:p>
        </p:txBody>
      </p:sp>
      <p:sp>
        <p:nvSpPr>
          <p:cNvPr id="9" name="Footer Placeholder 3"/>
          <p:cNvSpPr>
            <a:spLocks noGrp="1"/>
          </p:cNvSpPr>
          <p:nvPr>
            <p:ph type="ftr" sz="quarter" idx="10"/>
          </p:nvPr>
        </p:nvSpPr>
        <p:spPr>
          <a:xfrm>
            <a:off x="0" y="6492875"/>
            <a:ext cx="2895600" cy="365125"/>
          </a:xfrm>
        </p:spPr>
        <p:txBody>
          <a:bodyPr/>
          <a:lstStyle/>
          <a:p>
            <a:r>
              <a:rPr lang="en-US" dirty="0" smtClean="0"/>
              <a:t>ARL Science Review, June 21-23, 2016</a:t>
            </a:r>
            <a:endParaRPr lang="en-US" dirty="0"/>
          </a:p>
        </p:txBody>
      </p:sp>
      <p:sp>
        <p:nvSpPr>
          <p:cNvPr id="7" name="Rectangle 3"/>
          <p:cNvSpPr txBox="1">
            <a:spLocks noChangeArrowheads="1"/>
          </p:cNvSpPr>
          <p:nvPr/>
        </p:nvSpPr>
        <p:spPr bwMode="auto">
          <a:xfrm>
            <a:off x="5620820" y="1371600"/>
            <a:ext cx="3505200" cy="4800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eaLnBrk="1" hangingPunct="1">
              <a:lnSpc>
                <a:spcPct val="90000"/>
              </a:lnSpc>
              <a:buClr>
                <a:schemeClr val="bg1"/>
              </a:buClr>
            </a:pPr>
            <a:r>
              <a:rPr lang="en-US" altLang="en-US" sz="1600" b="1" dirty="0">
                <a:solidFill>
                  <a:schemeClr val="bg1"/>
                </a:solidFill>
              </a:rPr>
              <a:t>Background</a:t>
            </a:r>
          </a:p>
          <a:p>
            <a:pPr lvl="1" eaLnBrk="1" hangingPunct="1">
              <a:lnSpc>
                <a:spcPct val="90000"/>
              </a:lnSpc>
              <a:buClr>
                <a:schemeClr val="bg1"/>
              </a:buClr>
            </a:pPr>
            <a:r>
              <a:rPr lang="en-US" altLang="en-US" sz="1600" dirty="0">
                <a:solidFill>
                  <a:schemeClr val="bg1"/>
                </a:solidFill>
              </a:rPr>
              <a:t>Post 9/11 applications for forecast offices centrally run</a:t>
            </a:r>
          </a:p>
          <a:p>
            <a:pPr eaLnBrk="1" hangingPunct="1">
              <a:lnSpc>
                <a:spcPct val="90000"/>
              </a:lnSpc>
              <a:buClr>
                <a:schemeClr val="bg1"/>
              </a:buClr>
            </a:pPr>
            <a:r>
              <a:rPr lang="en-US" altLang="en-US" sz="1600" b="1" dirty="0">
                <a:solidFill>
                  <a:schemeClr val="bg1"/>
                </a:solidFill>
              </a:rPr>
              <a:t>Approaches </a:t>
            </a:r>
          </a:p>
          <a:p>
            <a:pPr lvl="1" eaLnBrk="1" hangingPunct="1">
              <a:lnSpc>
                <a:spcPct val="90000"/>
              </a:lnSpc>
              <a:buClr>
                <a:schemeClr val="bg1"/>
              </a:buClr>
            </a:pPr>
            <a:r>
              <a:rPr lang="en-US" altLang="en-US" sz="1600" dirty="0">
                <a:solidFill>
                  <a:schemeClr val="bg1"/>
                </a:solidFill>
              </a:rPr>
              <a:t>Link to  Computer-Aided Management of Emergency Operations (CAMEO) chemicals data</a:t>
            </a:r>
          </a:p>
          <a:p>
            <a:pPr lvl="1" eaLnBrk="1" hangingPunct="1">
              <a:lnSpc>
                <a:spcPct val="90000"/>
              </a:lnSpc>
              <a:buClr>
                <a:schemeClr val="bg1"/>
              </a:buClr>
            </a:pPr>
            <a:r>
              <a:rPr lang="en-US" altLang="en-US" sz="1600" dirty="0">
                <a:solidFill>
                  <a:schemeClr val="bg1"/>
                </a:solidFill>
              </a:rPr>
              <a:t>Collaboration with Office of Response and Restoration (OR&amp;R) to include Areal Locations of Hazardous Atmospheres (ALOHA) source model</a:t>
            </a:r>
          </a:p>
          <a:p>
            <a:pPr eaLnBrk="1" hangingPunct="1">
              <a:lnSpc>
                <a:spcPct val="90000"/>
              </a:lnSpc>
              <a:buClr>
                <a:schemeClr val="bg1"/>
              </a:buClr>
            </a:pPr>
            <a:r>
              <a:rPr lang="en-US" altLang="en-US" sz="1600" b="1" dirty="0">
                <a:solidFill>
                  <a:schemeClr val="bg1"/>
                </a:solidFill>
              </a:rPr>
              <a:t>Applications</a:t>
            </a:r>
          </a:p>
          <a:p>
            <a:pPr lvl="1" eaLnBrk="1" hangingPunct="1">
              <a:lnSpc>
                <a:spcPct val="90000"/>
              </a:lnSpc>
              <a:buClr>
                <a:schemeClr val="bg1"/>
              </a:buClr>
            </a:pPr>
            <a:r>
              <a:rPr lang="en-US" altLang="en-US" sz="1600" dirty="0">
                <a:solidFill>
                  <a:schemeClr val="bg1"/>
                </a:solidFill>
              </a:rPr>
              <a:t>Incorporating real-time chemical plume modeling capability through the web for WFOs</a:t>
            </a:r>
          </a:p>
        </p:txBody>
      </p:sp>
    </p:spTree>
    <p:extLst>
      <p:ext uri="{BB962C8B-B14F-4D97-AF65-F5344CB8AC3E}">
        <p14:creationId xmlns:p14="http://schemas.microsoft.com/office/powerpoint/2010/main" val="416163796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2"/>
          <p:cNvSpPr>
            <a:spLocks noGrp="1"/>
          </p:cNvSpPr>
          <p:nvPr>
            <p:ph type="title" idx="4294967295"/>
          </p:nvPr>
        </p:nvSpPr>
        <p:spPr>
          <a:xfrm>
            <a:off x="1409700" y="304800"/>
            <a:ext cx="6019800" cy="838200"/>
          </a:xfrm>
        </p:spPr>
        <p:txBody>
          <a:bodyPr>
            <a:normAutofit fontScale="90000"/>
          </a:bodyPr>
          <a:lstStyle/>
          <a:p>
            <a:pPr algn="ctr" eaLnBrk="1" hangingPunct="1"/>
            <a:r>
              <a:rPr lang="en-US" altLang="en-US" sz="3200" dirty="0" smtClean="0"/>
              <a:t>Emergency Response</a:t>
            </a:r>
            <a:br>
              <a:rPr lang="en-US" altLang="en-US" sz="3200" dirty="0" smtClean="0"/>
            </a:br>
            <a:r>
              <a:rPr lang="en-US" altLang="en-US" sz="2400" dirty="0" smtClean="0"/>
              <a:t>Volcanic Eruptions (Alice Crawford’s poster)</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00"/>
            <a:ext cx="4760828" cy="3842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4"/>
          <p:cNvSpPr>
            <a:spLocks noGrp="1"/>
          </p:cNvSpPr>
          <p:nvPr>
            <p:ph type="sldNum" sz="quarter" idx="11"/>
          </p:nvPr>
        </p:nvSpPr>
        <p:spPr>
          <a:xfrm>
            <a:off x="6781800" y="6416675"/>
            <a:ext cx="2133600" cy="365125"/>
          </a:xfrm>
        </p:spPr>
        <p:txBody>
          <a:bodyPr/>
          <a:lstStyle/>
          <a:p>
            <a:fld id="{66CAC88C-31F3-4764-B964-B930D18D7C5C}" type="slidenum">
              <a:rPr lang="en-US" smtClean="0"/>
              <a:t>18</a:t>
            </a:fld>
            <a:endParaRPr lang="en-US" dirty="0"/>
          </a:p>
        </p:txBody>
      </p:sp>
      <p:sp>
        <p:nvSpPr>
          <p:cNvPr id="9" name="Footer Placeholder 3"/>
          <p:cNvSpPr>
            <a:spLocks noGrp="1"/>
          </p:cNvSpPr>
          <p:nvPr>
            <p:ph type="ftr" sz="quarter" idx="10"/>
          </p:nvPr>
        </p:nvSpPr>
        <p:spPr>
          <a:xfrm>
            <a:off x="0" y="6492875"/>
            <a:ext cx="2895600" cy="365125"/>
          </a:xfrm>
        </p:spPr>
        <p:txBody>
          <a:bodyPr/>
          <a:lstStyle/>
          <a:p>
            <a:r>
              <a:rPr lang="en-US" dirty="0" smtClean="0"/>
              <a:t>ARL Science Review, June 21-23, 2016</a:t>
            </a:r>
            <a:endParaRPr lang="en-US" dirty="0"/>
          </a:p>
        </p:txBody>
      </p:sp>
      <p:sp>
        <p:nvSpPr>
          <p:cNvPr id="7" name="Rectangle 3"/>
          <p:cNvSpPr txBox="1">
            <a:spLocks noChangeArrowheads="1"/>
          </p:cNvSpPr>
          <p:nvPr/>
        </p:nvSpPr>
        <p:spPr bwMode="auto">
          <a:xfrm>
            <a:off x="4989428" y="1356189"/>
            <a:ext cx="4038600" cy="4800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eaLnBrk="1" hangingPunct="1">
              <a:lnSpc>
                <a:spcPct val="80000"/>
              </a:lnSpc>
              <a:buClr>
                <a:schemeClr val="bg1"/>
              </a:buClr>
            </a:pPr>
            <a:r>
              <a:rPr lang="en-US" altLang="en-US" sz="1800" b="1" dirty="0">
                <a:solidFill>
                  <a:schemeClr val="bg1"/>
                </a:solidFill>
              </a:rPr>
              <a:t>Background</a:t>
            </a:r>
          </a:p>
          <a:p>
            <a:pPr lvl="1" eaLnBrk="1" hangingPunct="1">
              <a:lnSpc>
                <a:spcPct val="80000"/>
              </a:lnSpc>
              <a:buClr>
                <a:schemeClr val="bg1"/>
              </a:buClr>
            </a:pPr>
            <a:r>
              <a:rPr lang="en-US" altLang="en-US" sz="1800" dirty="0">
                <a:solidFill>
                  <a:schemeClr val="bg1"/>
                </a:solidFill>
              </a:rPr>
              <a:t>Mt. St. Helens – forecast trajectories to the USGS</a:t>
            </a:r>
          </a:p>
          <a:p>
            <a:pPr lvl="1" eaLnBrk="1" hangingPunct="1">
              <a:lnSpc>
                <a:spcPct val="80000"/>
              </a:lnSpc>
              <a:buClr>
                <a:schemeClr val="bg1"/>
              </a:buClr>
            </a:pPr>
            <a:r>
              <a:rPr lang="en-US" altLang="en-US" sz="1800" dirty="0">
                <a:solidFill>
                  <a:schemeClr val="bg1"/>
                </a:solidFill>
              </a:rPr>
              <a:t>Mt. Redoubt – KLM encounter</a:t>
            </a:r>
          </a:p>
          <a:p>
            <a:pPr eaLnBrk="1" hangingPunct="1">
              <a:lnSpc>
                <a:spcPct val="80000"/>
              </a:lnSpc>
              <a:buClr>
                <a:schemeClr val="bg1"/>
              </a:buClr>
            </a:pPr>
            <a:endParaRPr lang="en-US" altLang="en-US" sz="1800" b="1" dirty="0">
              <a:solidFill>
                <a:schemeClr val="bg1"/>
              </a:solidFill>
            </a:endParaRPr>
          </a:p>
          <a:p>
            <a:pPr eaLnBrk="1" hangingPunct="1">
              <a:lnSpc>
                <a:spcPct val="80000"/>
              </a:lnSpc>
              <a:buClr>
                <a:schemeClr val="bg1"/>
              </a:buClr>
            </a:pPr>
            <a:r>
              <a:rPr lang="en-US" altLang="en-US" sz="1800" b="1" dirty="0">
                <a:solidFill>
                  <a:schemeClr val="bg1"/>
                </a:solidFill>
              </a:rPr>
              <a:t>Approaches</a:t>
            </a:r>
          </a:p>
          <a:p>
            <a:pPr lvl="1" eaLnBrk="1" hangingPunct="1">
              <a:lnSpc>
                <a:spcPct val="80000"/>
              </a:lnSpc>
              <a:buClr>
                <a:schemeClr val="bg1"/>
              </a:buClr>
            </a:pPr>
            <a:r>
              <a:rPr lang="en-US" altLang="en-US" sz="1800" dirty="0">
                <a:solidFill>
                  <a:schemeClr val="bg1"/>
                </a:solidFill>
              </a:rPr>
              <a:t>Source term uncertainty (mass, particle size, height)</a:t>
            </a:r>
          </a:p>
          <a:p>
            <a:pPr lvl="1" eaLnBrk="1" hangingPunct="1">
              <a:lnSpc>
                <a:spcPct val="80000"/>
              </a:lnSpc>
              <a:buClr>
                <a:schemeClr val="bg1"/>
              </a:buClr>
            </a:pPr>
            <a:r>
              <a:rPr lang="en-US" altLang="en-US" sz="1800" dirty="0">
                <a:solidFill>
                  <a:schemeClr val="bg1"/>
                </a:solidFill>
              </a:rPr>
              <a:t>Quantitative air concentration</a:t>
            </a:r>
          </a:p>
          <a:p>
            <a:pPr lvl="1" eaLnBrk="1" hangingPunct="1">
              <a:lnSpc>
                <a:spcPct val="80000"/>
              </a:lnSpc>
              <a:buClr>
                <a:schemeClr val="bg1"/>
              </a:buClr>
            </a:pPr>
            <a:r>
              <a:rPr lang="en-US" altLang="en-US" sz="1800" dirty="0">
                <a:solidFill>
                  <a:schemeClr val="bg1"/>
                </a:solidFill>
              </a:rPr>
              <a:t>Assimilation of satellite data</a:t>
            </a:r>
          </a:p>
          <a:p>
            <a:pPr lvl="1" eaLnBrk="1" hangingPunct="1">
              <a:lnSpc>
                <a:spcPct val="80000"/>
              </a:lnSpc>
              <a:buClr>
                <a:schemeClr val="bg1"/>
              </a:buClr>
              <a:buNone/>
            </a:pPr>
            <a:endParaRPr lang="en-US" altLang="en-US" sz="1800" dirty="0">
              <a:solidFill>
                <a:schemeClr val="bg1"/>
              </a:solidFill>
            </a:endParaRPr>
          </a:p>
          <a:p>
            <a:pPr eaLnBrk="1" hangingPunct="1">
              <a:lnSpc>
                <a:spcPct val="80000"/>
              </a:lnSpc>
              <a:buClr>
                <a:schemeClr val="bg1"/>
              </a:buClr>
            </a:pPr>
            <a:r>
              <a:rPr lang="en-US" altLang="en-US" sz="1800" b="1" dirty="0">
                <a:solidFill>
                  <a:schemeClr val="bg1"/>
                </a:solidFill>
              </a:rPr>
              <a:t>Applications</a:t>
            </a:r>
          </a:p>
          <a:p>
            <a:pPr lvl="1" eaLnBrk="1" hangingPunct="1">
              <a:lnSpc>
                <a:spcPct val="80000"/>
              </a:lnSpc>
              <a:buClr>
                <a:schemeClr val="bg1"/>
              </a:buClr>
            </a:pPr>
            <a:r>
              <a:rPr lang="en-US" altLang="en-US" sz="1800" dirty="0">
                <a:solidFill>
                  <a:schemeClr val="bg1"/>
                </a:solidFill>
              </a:rPr>
              <a:t>International Civil Aviation Organization – FAA - Washington Volcanic Ash Advisory Center (NCEP and NESDIS) </a:t>
            </a:r>
          </a:p>
          <a:p>
            <a:pPr lvl="1" eaLnBrk="1" hangingPunct="1">
              <a:lnSpc>
                <a:spcPct val="80000"/>
              </a:lnSpc>
              <a:buClr>
                <a:schemeClr val="bg1"/>
              </a:buClr>
            </a:pPr>
            <a:r>
              <a:rPr lang="en-US" altLang="en-US" sz="1800" dirty="0">
                <a:solidFill>
                  <a:schemeClr val="bg1"/>
                </a:solidFill>
              </a:rPr>
              <a:t>HYSPLIT installed in Australia, </a:t>
            </a:r>
            <a:r>
              <a:rPr lang="en-US" altLang="en-US" sz="1800" dirty="0" smtClean="0">
                <a:solidFill>
                  <a:schemeClr val="bg1"/>
                </a:solidFill>
              </a:rPr>
              <a:t>New Zealand, Argentina</a:t>
            </a:r>
            <a:r>
              <a:rPr lang="en-US" altLang="en-US" sz="1800" dirty="0">
                <a:solidFill>
                  <a:schemeClr val="bg1"/>
                </a:solidFill>
              </a:rPr>
              <a:t>, and AFWA</a:t>
            </a:r>
          </a:p>
        </p:txBody>
      </p:sp>
    </p:spTree>
    <p:extLst>
      <p:ext uri="{BB962C8B-B14F-4D97-AF65-F5344CB8AC3E}">
        <p14:creationId xmlns:p14="http://schemas.microsoft.com/office/powerpoint/2010/main" val="254936037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3">
            <a:extLst>
              <a:ext uri="{28A0092B-C50C-407E-A947-70E740481C1C}">
                <a14:useLocalDpi xmlns:a14="http://schemas.microsoft.com/office/drawing/2010/main" val="0"/>
              </a:ext>
            </a:extLst>
          </a:blip>
          <a:srcRect l="39519" t="44658" r="36670" b="18002"/>
          <a:stretch>
            <a:fillRect/>
          </a:stretch>
        </p:blipFill>
        <p:spPr bwMode="auto">
          <a:xfrm>
            <a:off x="5306219" y="945990"/>
            <a:ext cx="27987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itle 2"/>
          <p:cNvSpPr>
            <a:spLocks noGrp="1"/>
          </p:cNvSpPr>
          <p:nvPr>
            <p:ph type="title"/>
          </p:nvPr>
        </p:nvSpPr>
        <p:spPr>
          <a:xfrm>
            <a:off x="152400" y="0"/>
            <a:ext cx="8839200" cy="933450"/>
          </a:xfrm>
        </p:spPr>
        <p:txBody>
          <a:bodyPr anchor="ctr">
            <a:noAutofit/>
          </a:bodyPr>
          <a:lstStyle/>
          <a:p>
            <a:pPr algn="ctr"/>
            <a:r>
              <a:rPr lang="en-US" altLang="en-US" sz="4000" b="0" dirty="0" smtClean="0"/>
              <a:t>Forecasting Transport of Dust and Smoke</a:t>
            </a:r>
          </a:p>
        </p:txBody>
      </p:sp>
      <p:pic>
        <p:nvPicPr>
          <p:cNvPr id="276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703869"/>
            <a:ext cx="3352800" cy="2669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3" descr="Fig0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945990"/>
            <a:ext cx="3444875" cy="2473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4"/>
          <p:cNvSpPr>
            <a:spLocks noGrp="1"/>
          </p:cNvSpPr>
          <p:nvPr>
            <p:ph type="sldNum" sz="quarter" idx="11"/>
          </p:nvPr>
        </p:nvSpPr>
        <p:spPr>
          <a:xfrm>
            <a:off x="6781800" y="6416675"/>
            <a:ext cx="2133600" cy="365125"/>
          </a:xfrm>
        </p:spPr>
        <p:txBody>
          <a:bodyPr/>
          <a:lstStyle/>
          <a:p>
            <a:fld id="{66CAC88C-31F3-4764-B964-B930D18D7C5C}" type="slidenum">
              <a:rPr lang="en-US" smtClean="0"/>
              <a:t>19</a:t>
            </a:fld>
            <a:endParaRPr lang="en-US" dirty="0"/>
          </a:p>
        </p:txBody>
      </p:sp>
      <p:sp>
        <p:nvSpPr>
          <p:cNvPr id="13" name="Footer Placeholder 3"/>
          <p:cNvSpPr>
            <a:spLocks noGrp="1"/>
          </p:cNvSpPr>
          <p:nvPr>
            <p:ph type="ftr" sz="quarter" idx="10"/>
          </p:nvPr>
        </p:nvSpPr>
        <p:spPr>
          <a:xfrm>
            <a:off x="0" y="6492875"/>
            <a:ext cx="2895600" cy="365125"/>
          </a:xfrm>
        </p:spPr>
        <p:txBody>
          <a:bodyPr/>
          <a:lstStyle/>
          <a:p>
            <a:r>
              <a:rPr lang="en-US" dirty="0" smtClean="0"/>
              <a:t>ARL Science Review, June 21-23, 2016</a:t>
            </a:r>
            <a:endParaRPr lang="en-US" dirty="0"/>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7243" y="3579401"/>
            <a:ext cx="3239837" cy="270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93902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Background</a:t>
            </a:r>
            <a:endParaRPr lang="en-US" dirty="0"/>
          </a:p>
        </p:txBody>
      </p:sp>
      <p:sp>
        <p:nvSpPr>
          <p:cNvPr id="3" name="Content Placeholder 2"/>
          <p:cNvSpPr>
            <a:spLocks noGrp="1"/>
          </p:cNvSpPr>
          <p:nvPr>
            <p:ph idx="1"/>
          </p:nvPr>
        </p:nvSpPr>
        <p:spPr>
          <a:xfrm>
            <a:off x="228600" y="1600200"/>
            <a:ext cx="5562600" cy="5029200"/>
          </a:xfrm>
        </p:spPr>
        <p:txBody>
          <a:bodyPr>
            <a:normAutofit fontScale="32500" lnSpcReduction="20000"/>
          </a:bodyPr>
          <a:lstStyle/>
          <a:p>
            <a:r>
              <a:rPr lang="en-US" sz="7400" dirty="0"/>
              <a:t>The accidental or intentional release of chemical, biological, or nuclear agents or the eruption of volcanic </a:t>
            </a:r>
            <a:r>
              <a:rPr lang="en-US" sz="7400" dirty="0" smtClean="0"/>
              <a:t>ash can </a:t>
            </a:r>
            <a:r>
              <a:rPr lang="en-US" sz="7400" dirty="0"/>
              <a:t>have significant health, safety, national security, economic, and ecological implications. </a:t>
            </a:r>
            <a:endParaRPr lang="en-US" sz="7400" dirty="0" smtClean="0"/>
          </a:p>
          <a:p>
            <a:r>
              <a:rPr lang="en-US" sz="7400" dirty="0" smtClean="0"/>
              <a:t>We want to understand and predict </a:t>
            </a:r>
            <a:r>
              <a:rPr lang="en-US" sz="7400" dirty="0"/>
              <a:t>how, where, and when harmful materials are atmospherically transported and </a:t>
            </a:r>
            <a:r>
              <a:rPr lang="en-US" sz="7400" dirty="0" smtClean="0"/>
              <a:t>deposited</a:t>
            </a:r>
            <a:endParaRPr lang="en-US" sz="7400" dirty="0"/>
          </a:p>
          <a:p>
            <a:r>
              <a:rPr lang="en-US" sz="7400" dirty="0" smtClean="0"/>
              <a:t>65+ </a:t>
            </a:r>
            <a:r>
              <a:rPr lang="en-US" sz="7400" dirty="0"/>
              <a:t>years of </a:t>
            </a:r>
            <a:r>
              <a:rPr lang="en-US" sz="7400" dirty="0" smtClean="0"/>
              <a:t>research experience</a:t>
            </a:r>
          </a:p>
          <a:p>
            <a:r>
              <a:rPr lang="en-US" sz="7400" dirty="0" smtClean="0"/>
              <a:t>Conducted across all divisions of the Lab</a:t>
            </a:r>
            <a:endParaRPr lang="en-US" sz="7400" dirty="0"/>
          </a:p>
          <a:p>
            <a:endParaRPr lang="en-US" dirty="0"/>
          </a:p>
          <a:p>
            <a:endParaRPr lang="en-US" dirty="0"/>
          </a:p>
        </p:txBody>
      </p:sp>
      <p:sp>
        <p:nvSpPr>
          <p:cNvPr id="4" name="Footer Placeholder 3"/>
          <p:cNvSpPr>
            <a:spLocks noGrp="1"/>
          </p:cNvSpPr>
          <p:nvPr>
            <p:ph type="ftr" sz="quarter" idx="10"/>
          </p:nvPr>
        </p:nvSpPr>
        <p:spPr/>
        <p:txBody>
          <a:bodyPr/>
          <a:lstStyle/>
          <a:p>
            <a:r>
              <a:rPr lang="en-US" dirty="0" smtClean="0"/>
              <a:t>ARL Science Review, June 21-23, 2016</a:t>
            </a:r>
            <a:endParaRPr lang="en-US" dirty="0"/>
          </a:p>
        </p:txBody>
      </p:sp>
      <p:sp>
        <p:nvSpPr>
          <p:cNvPr id="5" name="Slide Number Placeholder 4"/>
          <p:cNvSpPr>
            <a:spLocks noGrp="1"/>
          </p:cNvSpPr>
          <p:nvPr>
            <p:ph type="sldNum" sz="quarter" idx="11"/>
          </p:nvPr>
        </p:nvSpPr>
        <p:spPr/>
        <p:txBody>
          <a:bodyPr/>
          <a:lstStyle/>
          <a:p>
            <a:fld id="{66CAC88C-31F3-4764-B964-B930D18D7C5C}" type="slidenum">
              <a:rPr lang="en-US" smtClean="0"/>
              <a:t>2</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2302" y="1371600"/>
            <a:ext cx="2937874"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3429000"/>
            <a:ext cx="2873899"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74066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8353418"/>
              </p:ext>
            </p:extLst>
          </p:nvPr>
        </p:nvGraphicFramePr>
        <p:xfrm>
          <a:off x="190500" y="1401763"/>
          <a:ext cx="8839200" cy="5137149"/>
        </p:xfrm>
        <a:graphic>
          <a:graphicData uri="http://schemas.openxmlformats.org/drawingml/2006/table">
            <a:tbl>
              <a:tblPr/>
              <a:tblGrid>
                <a:gridCol w="1982123"/>
                <a:gridCol w="3125529"/>
                <a:gridCol w="3731548"/>
              </a:tblGrid>
              <a:tr h="570255">
                <a:tc>
                  <a:txBody>
                    <a:bodyPr/>
                    <a:lstStyle>
                      <a:lvl1pPr eaLnBrk="0" hangingPunct="0">
                        <a:spcBef>
                          <a:spcPct val="20000"/>
                        </a:spcBef>
                        <a:buClr>
                          <a:srgbClr val="0BD0D9"/>
                        </a:buClr>
                        <a:buSzPct val="95000"/>
                        <a:buFont typeface="Wingdings 2" pitchFamily="18" charset="2"/>
                        <a:defRPr sz="2200">
                          <a:solidFill>
                            <a:schemeClr val="tx1"/>
                          </a:solidFill>
                          <a:latin typeface="Calibri" pitchFamily="34" charset="0"/>
                        </a:defRPr>
                      </a:lvl1pPr>
                      <a:lvl2pPr marL="742950" indent="-285750" eaLnBrk="0" hangingPunct="0">
                        <a:spcBef>
                          <a:spcPct val="20000"/>
                        </a:spcBef>
                        <a:buClr>
                          <a:schemeClr val="accent1"/>
                        </a:buClr>
                        <a:buSzPct val="85000"/>
                        <a:buFont typeface="Wingdings 2" pitchFamily="18" charset="2"/>
                        <a:defRPr sz="2000">
                          <a:solidFill>
                            <a:schemeClr val="tx1"/>
                          </a:solidFill>
                          <a:latin typeface="Calibri" pitchFamily="34" charset="0"/>
                        </a:defRPr>
                      </a:lvl2pPr>
                      <a:lvl3pPr marL="1143000" indent="-228600" eaLnBrk="0" hangingPunct="0">
                        <a:spcBef>
                          <a:spcPct val="20000"/>
                        </a:spcBef>
                        <a:buClr>
                          <a:schemeClr val="accent2"/>
                        </a:buClr>
                        <a:buSzPct val="70000"/>
                        <a:buFont typeface="Wingdings 2" pitchFamily="18" charset="2"/>
                        <a:defRPr sz="1900">
                          <a:solidFill>
                            <a:schemeClr val="tx1"/>
                          </a:solidFill>
                          <a:latin typeface="Calibri" pitchFamily="34" charset="0"/>
                        </a:defRPr>
                      </a:lvl3pPr>
                      <a:lvl4pPr marL="1600200" indent="-228600" eaLnBrk="0" hangingPunct="0">
                        <a:spcBef>
                          <a:spcPct val="20000"/>
                        </a:spcBef>
                        <a:buClr>
                          <a:srgbClr val="0BD0D9"/>
                        </a:buClr>
                        <a:buSzPct val="65000"/>
                        <a:buFont typeface="Wingdings 2" pitchFamily="18" charset="2"/>
                        <a:defRPr>
                          <a:solidFill>
                            <a:schemeClr val="tx1"/>
                          </a:solidFill>
                          <a:latin typeface="Calibri" pitchFamily="34" charset="0"/>
                        </a:defRPr>
                      </a:lvl4pPr>
                      <a:lvl5pPr marL="2057400" indent="-228600" eaLnBrk="0" hangingPunct="0">
                        <a:spcBef>
                          <a:spcPct val="20000"/>
                        </a:spcBef>
                        <a:buClr>
                          <a:srgbClr val="10CF9B"/>
                        </a:buClr>
                        <a:buSzPct val="65000"/>
                        <a:buFont typeface="Wingdings 2" pitchFamily="18" charset="2"/>
                        <a:defRPr>
                          <a:solidFill>
                            <a:schemeClr val="tx1"/>
                          </a:solidFill>
                          <a:latin typeface="Calibri" pitchFamily="34" charset="0"/>
                        </a:defRPr>
                      </a:lvl5pPr>
                      <a:lvl6pPr marL="25146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6pPr>
                      <a:lvl7pPr marL="29718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7pPr>
                      <a:lvl8pPr marL="34290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8pPr>
                      <a:lvl9pPr marL="38862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200" b="1" i="0" u="none" strike="noStrike" cap="none" normalizeH="0" baseline="0" dirty="0" smtClean="0">
                        <a:ln>
                          <a:noFill/>
                        </a:ln>
                        <a:solidFill>
                          <a:schemeClr val="bg1"/>
                        </a:solidFill>
                        <a:effectLst/>
                        <a:latin typeface="Arial" charset="0"/>
                        <a:cs typeface="Arial" charset="0"/>
                      </a:endParaRPr>
                    </a:p>
                  </a:txBody>
                  <a:tcPr marL="87782" marR="87782" marT="45711" marB="45711"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itchFamily="18" charset="2"/>
                        <a:defRPr sz="2200">
                          <a:solidFill>
                            <a:schemeClr val="tx1"/>
                          </a:solidFill>
                          <a:latin typeface="Calibri" pitchFamily="34" charset="0"/>
                        </a:defRPr>
                      </a:lvl1pPr>
                      <a:lvl2pPr marL="742950" indent="-285750" eaLnBrk="0" hangingPunct="0">
                        <a:spcBef>
                          <a:spcPct val="20000"/>
                        </a:spcBef>
                        <a:buClr>
                          <a:schemeClr val="accent1"/>
                        </a:buClr>
                        <a:buSzPct val="85000"/>
                        <a:buFont typeface="Wingdings 2" pitchFamily="18" charset="2"/>
                        <a:defRPr sz="2000">
                          <a:solidFill>
                            <a:schemeClr val="tx1"/>
                          </a:solidFill>
                          <a:latin typeface="Calibri" pitchFamily="34" charset="0"/>
                        </a:defRPr>
                      </a:lvl2pPr>
                      <a:lvl3pPr marL="1143000" indent="-228600" eaLnBrk="0" hangingPunct="0">
                        <a:spcBef>
                          <a:spcPct val="20000"/>
                        </a:spcBef>
                        <a:buClr>
                          <a:schemeClr val="accent2"/>
                        </a:buClr>
                        <a:buSzPct val="70000"/>
                        <a:buFont typeface="Wingdings 2" pitchFamily="18" charset="2"/>
                        <a:defRPr sz="1900">
                          <a:solidFill>
                            <a:schemeClr val="tx1"/>
                          </a:solidFill>
                          <a:latin typeface="Calibri" pitchFamily="34" charset="0"/>
                        </a:defRPr>
                      </a:lvl3pPr>
                      <a:lvl4pPr marL="1600200" indent="-228600" eaLnBrk="0" hangingPunct="0">
                        <a:spcBef>
                          <a:spcPct val="20000"/>
                        </a:spcBef>
                        <a:buClr>
                          <a:srgbClr val="0BD0D9"/>
                        </a:buClr>
                        <a:buSzPct val="65000"/>
                        <a:buFont typeface="Wingdings 2" pitchFamily="18" charset="2"/>
                        <a:defRPr>
                          <a:solidFill>
                            <a:schemeClr val="tx1"/>
                          </a:solidFill>
                          <a:latin typeface="Calibri" pitchFamily="34" charset="0"/>
                        </a:defRPr>
                      </a:lvl4pPr>
                      <a:lvl5pPr marL="2057400" indent="-228600" eaLnBrk="0" hangingPunct="0">
                        <a:spcBef>
                          <a:spcPct val="20000"/>
                        </a:spcBef>
                        <a:buClr>
                          <a:srgbClr val="10CF9B"/>
                        </a:buClr>
                        <a:buSzPct val="65000"/>
                        <a:buFont typeface="Wingdings 2" pitchFamily="18" charset="2"/>
                        <a:defRPr>
                          <a:solidFill>
                            <a:schemeClr val="tx1"/>
                          </a:solidFill>
                          <a:latin typeface="Calibri" pitchFamily="34" charset="0"/>
                        </a:defRPr>
                      </a:lvl5pPr>
                      <a:lvl6pPr marL="25146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6pPr>
                      <a:lvl7pPr marL="29718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7pPr>
                      <a:lvl8pPr marL="34290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8pPr>
                      <a:lvl9pPr marL="38862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smtClean="0">
                          <a:ln>
                            <a:noFill/>
                          </a:ln>
                          <a:solidFill>
                            <a:schemeClr val="bg1"/>
                          </a:solidFill>
                          <a:effectLst/>
                          <a:latin typeface="Arial" charset="0"/>
                          <a:cs typeface="Arial" charset="0"/>
                        </a:rPr>
                        <a:t>Inline HYSPLIT</a:t>
                      </a:r>
                    </a:p>
                  </a:txBody>
                  <a:tcPr marL="87782" marR="87782" marT="45711" marB="45711"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rgbClr val="0BD0D9"/>
                        </a:buClr>
                        <a:buSzPct val="95000"/>
                        <a:buFont typeface="Wingdings 2" pitchFamily="18" charset="2"/>
                        <a:defRPr sz="2200">
                          <a:solidFill>
                            <a:schemeClr val="tx1"/>
                          </a:solidFill>
                          <a:latin typeface="Calibri" pitchFamily="34" charset="0"/>
                        </a:defRPr>
                      </a:lvl1pPr>
                      <a:lvl2pPr marL="742950" indent="-285750" eaLnBrk="0" hangingPunct="0">
                        <a:spcBef>
                          <a:spcPct val="20000"/>
                        </a:spcBef>
                        <a:buClr>
                          <a:schemeClr val="accent1"/>
                        </a:buClr>
                        <a:buSzPct val="85000"/>
                        <a:buFont typeface="Wingdings 2" pitchFamily="18" charset="2"/>
                        <a:defRPr sz="2000">
                          <a:solidFill>
                            <a:schemeClr val="tx1"/>
                          </a:solidFill>
                          <a:latin typeface="Calibri" pitchFamily="34" charset="0"/>
                        </a:defRPr>
                      </a:lvl2pPr>
                      <a:lvl3pPr marL="1143000" indent="-228600" eaLnBrk="0" hangingPunct="0">
                        <a:spcBef>
                          <a:spcPct val="20000"/>
                        </a:spcBef>
                        <a:buClr>
                          <a:schemeClr val="accent2"/>
                        </a:buClr>
                        <a:buSzPct val="70000"/>
                        <a:buFont typeface="Wingdings 2" pitchFamily="18" charset="2"/>
                        <a:defRPr sz="1900">
                          <a:solidFill>
                            <a:schemeClr val="tx1"/>
                          </a:solidFill>
                          <a:latin typeface="Calibri" pitchFamily="34" charset="0"/>
                        </a:defRPr>
                      </a:lvl3pPr>
                      <a:lvl4pPr marL="1600200" indent="-228600" eaLnBrk="0" hangingPunct="0">
                        <a:spcBef>
                          <a:spcPct val="20000"/>
                        </a:spcBef>
                        <a:buClr>
                          <a:srgbClr val="0BD0D9"/>
                        </a:buClr>
                        <a:buSzPct val="65000"/>
                        <a:buFont typeface="Wingdings 2" pitchFamily="18" charset="2"/>
                        <a:defRPr>
                          <a:solidFill>
                            <a:schemeClr val="tx1"/>
                          </a:solidFill>
                          <a:latin typeface="Calibri" pitchFamily="34" charset="0"/>
                        </a:defRPr>
                      </a:lvl4pPr>
                      <a:lvl5pPr marL="2057400" indent="-228600" eaLnBrk="0" hangingPunct="0">
                        <a:spcBef>
                          <a:spcPct val="20000"/>
                        </a:spcBef>
                        <a:buClr>
                          <a:srgbClr val="10CF9B"/>
                        </a:buClr>
                        <a:buSzPct val="65000"/>
                        <a:buFont typeface="Wingdings 2" pitchFamily="18" charset="2"/>
                        <a:defRPr>
                          <a:solidFill>
                            <a:schemeClr val="tx1"/>
                          </a:solidFill>
                          <a:latin typeface="Calibri" pitchFamily="34" charset="0"/>
                        </a:defRPr>
                      </a:lvl5pPr>
                      <a:lvl6pPr marL="25146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6pPr>
                      <a:lvl7pPr marL="29718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7pPr>
                      <a:lvl8pPr marL="34290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8pPr>
                      <a:lvl9pPr marL="38862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bg1"/>
                          </a:solidFill>
                          <a:effectLst/>
                          <a:latin typeface="Arial" charset="0"/>
                          <a:cs typeface="Arial" charset="0"/>
                        </a:rPr>
                        <a:t>Offline HYSPLIT</a:t>
                      </a:r>
                    </a:p>
                  </a:txBody>
                  <a:tcPr marL="87782" marR="87782" marT="45711" marB="45711"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noFill/>
                  </a:tcPr>
                </a:tc>
              </a:tr>
              <a:tr h="759702">
                <a:tc>
                  <a:txBody>
                    <a:bodyPr/>
                    <a:lstStyle>
                      <a:lvl1pPr eaLnBrk="0" hangingPunct="0">
                        <a:spcBef>
                          <a:spcPct val="20000"/>
                        </a:spcBef>
                        <a:buClr>
                          <a:srgbClr val="0BD0D9"/>
                        </a:buClr>
                        <a:buSzPct val="95000"/>
                        <a:buFont typeface="Wingdings 2" pitchFamily="18" charset="2"/>
                        <a:defRPr sz="2200">
                          <a:solidFill>
                            <a:schemeClr val="tx1"/>
                          </a:solidFill>
                          <a:latin typeface="Calibri" pitchFamily="34" charset="0"/>
                        </a:defRPr>
                      </a:lvl1pPr>
                      <a:lvl2pPr marL="742950" indent="-285750" eaLnBrk="0" hangingPunct="0">
                        <a:spcBef>
                          <a:spcPct val="20000"/>
                        </a:spcBef>
                        <a:buClr>
                          <a:schemeClr val="accent1"/>
                        </a:buClr>
                        <a:buSzPct val="85000"/>
                        <a:buFont typeface="Wingdings 2" pitchFamily="18" charset="2"/>
                        <a:defRPr sz="2000">
                          <a:solidFill>
                            <a:schemeClr val="tx1"/>
                          </a:solidFill>
                          <a:latin typeface="Calibri" pitchFamily="34" charset="0"/>
                        </a:defRPr>
                      </a:lvl2pPr>
                      <a:lvl3pPr marL="1143000" indent="-228600" eaLnBrk="0" hangingPunct="0">
                        <a:spcBef>
                          <a:spcPct val="20000"/>
                        </a:spcBef>
                        <a:buClr>
                          <a:schemeClr val="accent2"/>
                        </a:buClr>
                        <a:buSzPct val="70000"/>
                        <a:buFont typeface="Wingdings 2" pitchFamily="18" charset="2"/>
                        <a:defRPr sz="1900">
                          <a:solidFill>
                            <a:schemeClr val="tx1"/>
                          </a:solidFill>
                          <a:latin typeface="Calibri" pitchFamily="34" charset="0"/>
                        </a:defRPr>
                      </a:lvl3pPr>
                      <a:lvl4pPr marL="1600200" indent="-228600" eaLnBrk="0" hangingPunct="0">
                        <a:spcBef>
                          <a:spcPct val="20000"/>
                        </a:spcBef>
                        <a:buClr>
                          <a:srgbClr val="0BD0D9"/>
                        </a:buClr>
                        <a:buSzPct val="65000"/>
                        <a:buFont typeface="Wingdings 2" pitchFamily="18" charset="2"/>
                        <a:defRPr>
                          <a:solidFill>
                            <a:schemeClr val="tx1"/>
                          </a:solidFill>
                          <a:latin typeface="Calibri" pitchFamily="34" charset="0"/>
                        </a:defRPr>
                      </a:lvl4pPr>
                      <a:lvl5pPr marL="2057400" indent="-228600" eaLnBrk="0" hangingPunct="0">
                        <a:spcBef>
                          <a:spcPct val="20000"/>
                        </a:spcBef>
                        <a:buClr>
                          <a:srgbClr val="10CF9B"/>
                        </a:buClr>
                        <a:buSzPct val="65000"/>
                        <a:buFont typeface="Wingdings 2" pitchFamily="18" charset="2"/>
                        <a:defRPr>
                          <a:solidFill>
                            <a:schemeClr val="tx1"/>
                          </a:solidFill>
                          <a:latin typeface="Calibri" pitchFamily="34" charset="0"/>
                        </a:defRPr>
                      </a:lvl5pPr>
                      <a:lvl6pPr marL="25146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6pPr>
                      <a:lvl7pPr marL="29718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7pPr>
                      <a:lvl8pPr marL="34290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8pPr>
                      <a:lvl9pPr marL="38862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bg1"/>
                          </a:solidFill>
                          <a:effectLst/>
                          <a:latin typeface="Calibri" pitchFamily="34" charset="0"/>
                          <a:cs typeface="Arial" charset="0"/>
                        </a:rPr>
                        <a:t>Source of met. input</a:t>
                      </a:r>
                    </a:p>
                  </a:txBody>
                  <a:tcPr marL="87782" marR="87782" marT="45711" marB="45711" horzOverflow="overflow">
                    <a:lnL>
                      <a:noFill/>
                    </a:lnL>
                    <a:lnR>
                      <a:noFill/>
                    </a:lnR>
                    <a:lnT w="12700" cap="flat" cmpd="sng" algn="ctr">
                      <a:solidFill>
                        <a:schemeClr val="accent1"/>
                      </a:solidFill>
                      <a:prstDash val="solid"/>
                      <a:round/>
                      <a:headEnd type="none" w="med" len="med"/>
                      <a:tailEnd type="none" w="med" len="med"/>
                    </a:lnT>
                    <a:lnB>
                      <a:noFill/>
                    </a:lnB>
                    <a:lnTlToBr>
                      <a:noFill/>
                    </a:lnTlToBr>
                    <a:lnBlToTr>
                      <a:noFill/>
                    </a:lnBlToTr>
                    <a:solidFill>
                      <a:schemeClr val="accent1">
                        <a:alpha val="20000"/>
                      </a:schemeClr>
                    </a:solidFill>
                  </a:tcPr>
                </a:tc>
                <a:tc>
                  <a:txBody>
                    <a:bodyPr/>
                    <a:lstStyle>
                      <a:lvl1pPr eaLnBrk="0" hangingPunct="0">
                        <a:spcBef>
                          <a:spcPct val="20000"/>
                        </a:spcBef>
                        <a:buClr>
                          <a:srgbClr val="0BD0D9"/>
                        </a:buClr>
                        <a:buSzPct val="95000"/>
                        <a:buFont typeface="Wingdings 2" pitchFamily="18" charset="2"/>
                        <a:defRPr sz="2200">
                          <a:solidFill>
                            <a:schemeClr val="tx1"/>
                          </a:solidFill>
                          <a:latin typeface="Calibri" pitchFamily="34" charset="0"/>
                        </a:defRPr>
                      </a:lvl1pPr>
                      <a:lvl2pPr marL="742950" indent="-285750" eaLnBrk="0" hangingPunct="0">
                        <a:spcBef>
                          <a:spcPct val="20000"/>
                        </a:spcBef>
                        <a:buClr>
                          <a:schemeClr val="accent1"/>
                        </a:buClr>
                        <a:buSzPct val="85000"/>
                        <a:buFont typeface="Wingdings 2" pitchFamily="18" charset="2"/>
                        <a:defRPr sz="2000">
                          <a:solidFill>
                            <a:schemeClr val="tx1"/>
                          </a:solidFill>
                          <a:latin typeface="Calibri" pitchFamily="34" charset="0"/>
                        </a:defRPr>
                      </a:lvl2pPr>
                      <a:lvl3pPr marL="1143000" indent="-228600" eaLnBrk="0" hangingPunct="0">
                        <a:spcBef>
                          <a:spcPct val="20000"/>
                        </a:spcBef>
                        <a:buClr>
                          <a:schemeClr val="accent2"/>
                        </a:buClr>
                        <a:buSzPct val="70000"/>
                        <a:buFont typeface="Wingdings 2" pitchFamily="18" charset="2"/>
                        <a:defRPr sz="1900">
                          <a:solidFill>
                            <a:schemeClr val="tx1"/>
                          </a:solidFill>
                          <a:latin typeface="Calibri" pitchFamily="34" charset="0"/>
                        </a:defRPr>
                      </a:lvl3pPr>
                      <a:lvl4pPr marL="1600200" indent="-228600" eaLnBrk="0" hangingPunct="0">
                        <a:spcBef>
                          <a:spcPct val="20000"/>
                        </a:spcBef>
                        <a:buClr>
                          <a:srgbClr val="0BD0D9"/>
                        </a:buClr>
                        <a:buSzPct val="65000"/>
                        <a:buFont typeface="Wingdings 2" pitchFamily="18" charset="2"/>
                        <a:defRPr>
                          <a:solidFill>
                            <a:schemeClr val="tx1"/>
                          </a:solidFill>
                          <a:latin typeface="Calibri" pitchFamily="34" charset="0"/>
                        </a:defRPr>
                      </a:lvl4pPr>
                      <a:lvl5pPr marL="2057400" indent="-228600" eaLnBrk="0" hangingPunct="0">
                        <a:spcBef>
                          <a:spcPct val="20000"/>
                        </a:spcBef>
                        <a:buClr>
                          <a:srgbClr val="10CF9B"/>
                        </a:buClr>
                        <a:buSzPct val="65000"/>
                        <a:buFont typeface="Wingdings 2" pitchFamily="18" charset="2"/>
                        <a:defRPr>
                          <a:solidFill>
                            <a:schemeClr val="tx1"/>
                          </a:solidFill>
                          <a:latin typeface="Calibri" pitchFamily="34" charset="0"/>
                        </a:defRPr>
                      </a:lvl5pPr>
                      <a:lvl6pPr marL="25146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6pPr>
                      <a:lvl7pPr marL="29718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7pPr>
                      <a:lvl8pPr marL="34290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8pPr>
                      <a:lvl9pPr marL="38862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bg1"/>
                          </a:solidFill>
                          <a:effectLst/>
                          <a:latin typeface="Calibri" pitchFamily="34" charset="0"/>
                          <a:cs typeface="Arial" charset="0"/>
                        </a:rPr>
                        <a:t>WRF-ARW</a:t>
                      </a:r>
                    </a:p>
                  </a:txBody>
                  <a:tcPr marL="87782" marR="87782" marT="45711" marB="45711" horzOverflow="overflow">
                    <a:lnL>
                      <a:noFill/>
                    </a:lnL>
                    <a:lnR>
                      <a:noFill/>
                    </a:lnR>
                    <a:lnT w="12700" cap="flat" cmpd="sng" algn="ctr">
                      <a:solidFill>
                        <a:schemeClr val="accent1"/>
                      </a:solidFill>
                      <a:prstDash val="solid"/>
                      <a:round/>
                      <a:headEnd type="none" w="med" len="med"/>
                      <a:tailEnd type="none" w="med" len="med"/>
                    </a:lnT>
                    <a:lnB>
                      <a:noFill/>
                    </a:lnB>
                    <a:lnTlToBr>
                      <a:noFill/>
                    </a:lnTlToBr>
                    <a:lnBlToTr>
                      <a:noFill/>
                    </a:lnBlToTr>
                    <a:solidFill>
                      <a:schemeClr val="accent1">
                        <a:alpha val="20000"/>
                      </a:schemeClr>
                    </a:solidFill>
                  </a:tcPr>
                </a:tc>
                <a:tc>
                  <a:txBody>
                    <a:bodyPr/>
                    <a:lstStyle>
                      <a:lvl1pPr eaLnBrk="0" hangingPunct="0">
                        <a:spcBef>
                          <a:spcPct val="20000"/>
                        </a:spcBef>
                        <a:buClr>
                          <a:srgbClr val="0BD0D9"/>
                        </a:buClr>
                        <a:buSzPct val="95000"/>
                        <a:buFont typeface="Wingdings 2" pitchFamily="18" charset="2"/>
                        <a:defRPr sz="2200">
                          <a:solidFill>
                            <a:schemeClr val="tx1"/>
                          </a:solidFill>
                          <a:latin typeface="Calibri" pitchFamily="34" charset="0"/>
                        </a:defRPr>
                      </a:lvl1pPr>
                      <a:lvl2pPr marL="742950" indent="-285750" eaLnBrk="0" hangingPunct="0">
                        <a:spcBef>
                          <a:spcPct val="20000"/>
                        </a:spcBef>
                        <a:buClr>
                          <a:schemeClr val="accent1"/>
                        </a:buClr>
                        <a:buSzPct val="85000"/>
                        <a:buFont typeface="Wingdings 2" pitchFamily="18" charset="2"/>
                        <a:defRPr sz="2000">
                          <a:solidFill>
                            <a:schemeClr val="tx1"/>
                          </a:solidFill>
                          <a:latin typeface="Calibri" pitchFamily="34" charset="0"/>
                        </a:defRPr>
                      </a:lvl2pPr>
                      <a:lvl3pPr marL="1143000" indent="-228600" eaLnBrk="0" hangingPunct="0">
                        <a:spcBef>
                          <a:spcPct val="20000"/>
                        </a:spcBef>
                        <a:buClr>
                          <a:schemeClr val="accent2"/>
                        </a:buClr>
                        <a:buSzPct val="70000"/>
                        <a:buFont typeface="Wingdings 2" pitchFamily="18" charset="2"/>
                        <a:defRPr sz="1900">
                          <a:solidFill>
                            <a:schemeClr val="tx1"/>
                          </a:solidFill>
                          <a:latin typeface="Calibri" pitchFamily="34" charset="0"/>
                        </a:defRPr>
                      </a:lvl3pPr>
                      <a:lvl4pPr marL="1600200" indent="-228600" eaLnBrk="0" hangingPunct="0">
                        <a:spcBef>
                          <a:spcPct val="20000"/>
                        </a:spcBef>
                        <a:buClr>
                          <a:srgbClr val="0BD0D9"/>
                        </a:buClr>
                        <a:buSzPct val="65000"/>
                        <a:buFont typeface="Wingdings 2" pitchFamily="18" charset="2"/>
                        <a:defRPr>
                          <a:solidFill>
                            <a:schemeClr val="tx1"/>
                          </a:solidFill>
                          <a:latin typeface="Calibri" pitchFamily="34" charset="0"/>
                        </a:defRPr>
                      </a:lvl4pPr>
                      <a:lvl5pPr marL="2057400" indent="-228600" eaLnBrk="0" hangingPunct="0">
                        <a:spcBef>
                          <a:spcPct val="20000"/>
                        </a:spcBef>
                        <a:buClr>
                          <a:srgbClr val="10CF9B"/>
                        </a:buClr>
                        <a:buSzPct val="65000"/>
                        <a:buFont typeface="Wingdings 2" pitchFamily="18" charset="2"/>
                        <a:defRPr>
                          <a:solidFill>
                            <a:schemeClr val="tx1"/>
                          </a:solidFill>
                          <a:latin typeface="Calibri" pitchFamily="34" charset="0"/>
                        </a:defRPr>
                      </a:lvl5pPr>
                      <a:lvl6pPr marL="25146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6pPr>
                      <a:lvl7pPr marL="29718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7pPr>
                      <a:lvl8pPr marL="34290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8pPr>
                      <a:lvl9pPr marL="38862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bg1"/>
                          </a:solidFill>
                          <a:effectLst/>
                          <a:latin typeface="Calibri" pitchFamily="34" charset="0"/>
                          <a:cs typeface="Arial" charset="0"/>
                        </a:rPr>
                        <a:t>Varying met. data (WRF, MM5, NARR, </a:t>
                      </a:r>
                      <a:r>
                        <a:rPr kumimoji="0" lang="en-US" altLang="en-US" sz="1400" b="0" i="0" u="none" strike="noStrike" cap="none" normalizeH="0" baseline="0" dirty="0" err="1" smtClean="0">
                          <a:ln>
                            <a:noFill/>
                          </a:ln>
                          <a:solidFill>
                            <a:schemeClr val="bg1"/>
                          </a:solidFill>
                          <a:effectLst/>
                          <a:latin typeface="Calibri" pitchFamily="34" charset="0"/>
                          <a:cs typeface="Arial" charset="0"/>
                        </a:rPr>
                        <a:t>etc</a:t>
                      </a:r>
                      <a:r>
                        <a:rPr kumimoji="0" lang="en-US" altLang="en-US" sz="1400" b="0" i="0" u="none" strike="noStrike" cap="none" normalizeH="0" baseline="0" dirty="0" smtClean="0">
                          <a:ln>
                            <a:noFill/>
                          </a:ln>
                          <a:solidFill>
                            <a:schemeClr val="bg1"/>
                          </a:solidFill>
                          <a:effectLst/>
                          <a:latin typeface="Calibri" pitchFamily="34"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bg1"/>
                          </a:solidFill>
                          <a:effectLst/>
                          <a:latin typeface="Calibri" pitchFamily="34" charset="0"/>
                          <a:cs typeface="Arial" charset="0"/>
                        </a:rPr>
                        <a:t>Need conversion programs for each</a:t>
                      </a:r>
                    </a:p>
                  </a:txBody>
                  <a:tcPr marL="87782" marR="87782" marT="45711" marB="45711" horzOverflow="overflow">
                    <a:lnL>
                      <a:noFill/>
                    </a:lnL>
                    <a:lnR>
                      <a:noFill/>
                    </a:lnR>
                    <a:lnT w="12700" cap="flat" cmpd="sng" algn="ctr">
                      <a:solidFill>
                        <a:schemeClr val="accent1"/>
                      </a:solidFill>
                      <a:prstDash val="solid"/>
                      <a:round/>
                      <a:headEnd type="none" w="med" len="med"/>
                      <a:tailEnd type="none" w="med" len="med"/>
                    </a:lnT>
                    <a:lnB>
                      <a:noFill/>
                    </a:lnB>
                    <a:lnTlToBr>
                      <a:noFill/>
                    </a:lnTlToBr>
                    <a:lnBlToTr>
                      <a:noFill/>
                    </a:lnBlToTr>
                    <a:solidFill>
                      <a:schemeClr val="accent1">
                        <a:alpha val="20000"/>
                      </a:schemeClr>
                    </a:solidFill>
                  </a:tcPr>
                </a:tc>
              </a:tr>
              <a:tr h="881945">
                <a:tc>
                  <a:txBody>
                    <a:bodyPr/>
                    <a:lstStyle>
                      <a:lvl1pPr eaLnBrk="0" hangingPunct="0">
                        <a:spcBef>
                          <a:spcPct val="20000"/>
                        </a:spcBef>
                        <a:buClr>
                          <a:srgbClr val="0BD0D9"/>
                        </a:buClr>
                        <a:buSzPct val="95000"/>
                        <a:buFont typeface="Wingdings 2" pitchFamily="18" charset="2"/>
                        <a:defRPr sz="2200">
                          <a:solidFill>
                            <a:schemeClr val="tx1"/>
                          </a:solidFill>
                          <a:latin typeface="Calibri" pitchFamily="34" charset="0"/>
                        </a:defRPr>
                      </a:lvl1pPr>
                      <a:lvl2pPr marL="742950" indent="-285750" eaLnBrk="0" hangingPunct="0">
                        <a:spcBef>
                          <a:spcPct val="20000"/>
                        </a:spcBef>
                        <a:buClr>
                          <a:schemeClr val="accent1"/>
                        </a:buClr>
                        <a:buSzPct val="85000"/>
                        <a:buFont typeface="Wingdings 2" pitchFamily="18" charset="2"/>
                        <a:defRPr sz="2000">
                          <a:solidFill>
                            <a:schemeClr val="tx1"/>
                          </a:solidFill>
                          <a:latin typeface="Calibri" pitchFamily="34" charset="0"/>
                        </a:defRPr>
                      </a:lvl2pPr>
                      <a:lvl3pPr marL="1143000" indent="-228600" eaLnBrk="0" hangingPunct="0">
                        <a:spcBef>
                          <a:spcPct val="20000"/>
                        </a:spcBef>
                        <a:buClr>
                          <a:schemeClr val="accent2"/>
                        </a:buClr>
                        <a:buSzPct val="70000"/>
                        <a:buFont typeface="Wingdings 2" pitchFamily="18" charset="2"/>
                        <a:defRPr sz="1900">
                          <a:solidFill>
                            <a:schemeClr val="tx1"/>
                          </a:solidFill>
                          <a:latin typeface="Calibri" pitchFamily="34" charset="0"/>
                        </a:defRPr>
                      </a:lvl3pPr>
                      <a:lvl4pPr marL="1600200" indent="-228600" eaLnBrk="0" hangingPunct="0">
                        <a:spcBef>
                          <a:spcPct val="20000"/>
                        </a:spcBef>
                        <a:buClr>
                          <a:srgbClr val="0BD0D9"/>
                        </a:buClr>
                        <a:buSzPct val="65000"/>
                        <a:buFont typeface="Wingdings 2" pitchFamily="18" charset="2"/>
                        <a:defRPr>
                          <a:solidFill>
                            <a:schemeClr val="tx1"/>
                          </a:solidFill>
                          <a:latin typeface="Calibri" pitchFamily="34" charset="0"/>
                        </a:defRPr>
                      </a:lvl4pPr>
                      <a:lvl5pPr marL="2057400" indent="-228600" eaLnBrk="0" hangingPunct="0">
                        <a:spcBef>
                          <a:spcPct val="20000"/>
                        </a:spcBef>
                        <a:buClr>
                          <a:srgbClr val="10CF9B"/>
                        </a:buClr>
                        <a:buSzPct val="65000"/>
                        <a:buFont typeface="Wingdings 2" pitchFamily="18" charset="2"/>
                        <a:defRPr>
                          <a:solidFill>
                            <a:schemeClr val="tx1"/>
                          </a:solidFill>
                          <a:latin typeface="Calibri" pitchFamily="34" charset="0"/>
                        </a:defRPr>
                      </a:lvl5pPr>
                      <a:lvl6pPr marL="25146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6pPr>
                      <a:lvl7pPr marL="29718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7pPr>
                      <a:lvl8pPr marL="34290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8pPr>
                      <a:lvl9pPr marL="38862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bg1"/>
                          </a:solidFill>
                          <a:effectLst/>
                          <a:latin typeface="Calibri" pitchFamily="34" charset="0"/>
                          <a:cs typeface="Arial" charset="0"/>
                        </a:rPr>
                        <a:t>Met. input frequency</a:t>
                      </a:r>
                    </a:p>
                  </a:txBody>
                  <a:tcPr marL="87782" marR="87782" marT="45711" marB="45711" horzOverflow="overflow">
                    <a:lnL>
                      <a:noFill/>
                    </a:lnL>
                    <a:lnR>
                      <a:noFill/>
                    </a:lnR>
                    <a:lnT>
                      <a:noFill/>
                    </a:lnT>
                    <a:lnB>
                      <a:noFill/>
                    </a:lnB>
                    <a:lnTlToBr>
                      <a:noFill/>
                    </a:lnTlToBr>
                    <a:lnBlToTr>
                      <a:noFill/>
                    </a:lnBlToTr>
                    <a:noFill/>
                  </a:tcPr>
                </a:tc>
                <a:tc>
                  <a:txBody>
                    <a:bodyPr/>
                    <a:lstStyle>
                      <a:lvl1pPr eaLnBrk="0" hangingPunct="0">
                        <a:spcBef>
                          <a:spcPct val="20000"/>
                        </a:spcBef>
                        <a:buClr>
                          <a:srgbClr val="0BD0D9"/>
                        </a:buClr>
                        <a:buSzPct val="95000"/>
                        <a:buFont typeface="Wingdings 2" pitchFamily="18" charset="2"/>
                        <a:defRPr sz="2200">
                          <a:solidFill>
                            <a:schemeClr val="tx1"/>
                          </a:solidFill>
                          <a:latin typeface="Calibri" pitchFamily="34" charset="0"/>
                        </a:defRPr>
                      </a:lvl1pPr>
                      <a:lvl2pPr marL="742950" indent="-285750" eaLnBrk="0" hangingPunct="0">
                        <a:spcBef>
                          <a:spcPct val="20000"/>
                        </a:spcBef>
                        <a:buClr>
                          <a:schemeClr val="accent1"/>
                        </a:buClr>
                        <a:buSzPct val="85000"/>
                        <a:buFont typeface="Wingdings 2" pitchFamily="18" charset="2"/>
                        <a:defRPr sz="2000">
                          <a:solidFill>
                            <a:schemeClr val="tx1"/>
                          </a:solidFill>
                          <a:latin typeface="Calibri" pitchFamily="34" charset="0"/>
                        </a:defRPr>
                      </a:lvl2pPr>
                      <a:lvl3pPr marL="1143000" indent="-228600" eaLnBrk="0" hangingPunct="0">
                        <a:spcBef>
                          <a:spcPct val="20000"/>
                        </a:spcBef>
                        <a:buClr>
                          <a:schemeClr val="accent2"/>
                        </a:buClr>
                        <a:buSzPct val="70000"/>
                        <a:buFont typeface="Wingdings 2" pitchFamily="18" charset="2"/>
                        <a:defRPr sz="1900">
                          <a:solidFill>
                            <a:schemeClr val="tx1"/>
                          </a:solidFill>
                          <a:latin typeface="Calibri" pitchFamily="34" charset="0"/>
                        </a:defRPr>
                      </a:lvl3pPr>
                      <a:lvl4pPr marL="1600200" indent="-228600" eaLnBrk="0" hangingPunct="0">
                        <a:spcBef>
                          <a:spcPct val="20000"/>
                        </a:spcBef>
                        <a:buClr>
                          <a:srgbClr val="0BD0D9"/>
                        </a:buClr>
                        <a:buSzPct val="65000"/>
                        <a:buFont typeface="Wingdings 2" pitchFamily="18" charset="2"/>
                        <a:defRPr>
                          <a:solidFill>
                            <a:schemeClr val="tx1"/>
                          </a:solidFill>
                          <a:latin typeface="Calibri" pitchFamily="34" charset="0"/>
                        </a:defRPr>
                      </a:lvl4pPr>
                      <a:lvl5pPr marL="2057400" indent="-228600" eaLnBrk="0" hangingPunct="0">
                        <a:spcBef>
                          <a:spcPct val="20000"/>
                        </a:spcBef>
                        <a:buClr>
                          <a:srgbClr val="10CF9B"/>
                        </a:buClr>
                        <a:buSzPct val="65000"/>
                        <a:buFont typeface="Wingdings 2" pitchFamily="18" charset="2"/>
                        <a:defRPr>
                          <a:solidFill>
                            <a:schemeClr val="tx1"/>
                          </a:solidFill>
                          <a:latin typeface="Calibri" pitchFamily="34" charset="0"/>
                        </a:defRPr>
                      </a:lvl5pPr>
                      <a:lvl6pPr marL="25146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6pPr>
                      <a:lvl7pPr marL="29718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7pPr>
                      <a:lvl8pPr marL="34290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8pPr>
                      <a:lvl9pPr marL="38862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bg1"/>
                          </a:solidFill>
                          <a:effectLst/>
                          <a:latin typeface="Calibri" pitchFamily="34" charset="0"/>
                          <a:cs typeface="Arial" charset="0"/>
                        </a:rPr>
                        <a:t>The meteorology is used at WRF’s time step, which could be seconds.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bg1"/>
                          </a:solidFill>
                          <a:effectLst/>
                          <a:latin typeface="Calibri" pitchFamily="34" charset="0"/>
                          <a:cs typeface="Arial" charset="0"/>
                        </a:rPr>
                        <a:t>No temporal interpolation .</a:t>
                      </a:r>
                    </a:p>
                  </a:txBody>
                  <a:tcPr marL="87782" marR="87782" marT="45711" marB="45711" horzOverflow="overflow">
                    <a:lnL>
                      <a:noFill/>
                    </a:lnL>
                    <a:lnR>
                      <a:noFill/>
                    </a:lnR>
                    <a:lnT>
                      <a:noFill/>
                    </a:lnT>
                    <a:lnB>
                      <a:noFill/>
                    </a:lnB>
                    <a:lnTlToBr>
                      <a:noFill/>
                    </a:lnTlToBr>
                    <a:lnBlToTr>
                      <a:noFill/>
                    </a:lnBlToTr>
                    <a:noFill/>
                  </a:tcPr>
                </a:tc>
                <a:tc>
                  <a:txBody>
                    <a:bodyPr/>
                    <a:lstStyle>
                      <a:lvl1pPr eaLnBrk="0" hangingPunct="0">
                        <a:spcBef>
                          <a:spcPct val="20000"/>
                        </a:spcBef>
                        <a:buClr>
                          <a:srgbClr val="0BD0D9"/>
                        </a:buClr>
                        <a:buSzPct val="95000"/>
                        <a:buFont typeface="Wingdings 2" pitchFamily="18" charset="2"/>
                        <a:defRPr sz="2200">
                          <a:solidFill>
                            <a:schemeClr val="tx1"/>
                          </a:solidFill>
                          <a:latin typeface="Calibri" pitchFamily="34" charset="0"/>
                        </a:defRPr>
                      </a:lvl1pPr>
                      <a:lvl2pPr marL="742950" indent="-285750" eaLnBrk="0" hangingPunct="0">
                        <a:spcBef>
                          <a:spcPct val="20000"/>
                        </a:spcBef>
                        <a:buClr>
                          <a:schemeClr val="accent1"/>
                        </a:buClr>
                        <a:buSzPct val="85000"/>
                        <a:buFont typeface="Wingdings 2" pitchFamily="18" charset="2"/>
                        <a:defRPr sz="2000">
                          <a:solidFill>
                            <a:schemeClr val="tx1"/>
                          </a:solidFill>
                          <a:latin typeface="Calibri" pitchFamily="34" charset="0"/>
                        </a:defRPr>
                      </a:lvl2pPr>
                      <a:lvl3pPr marL="1143000" indent="-228600" eaLnBrk="0" hangingPunct="0">
                        <a:spcBef>
                          <a:spcPct val="20000"/>
                        </a:spcBef>
                        <a:buClr>
                          <a:schemeClr val="accent2"/>
                        </a:buClr>
                        <a:buSzPct val="70000"/>
                        <a:buFont typeface="Wingdings 2" pitchFamily="18" charset="2"/>
                        <a:defRPr sz="1900">
                          <a:solidFill>
                            <a:schemeClr val="tx1"/>
                          </a:solidFill>
                          <a:latin typeface="Calibri" pitchFamily="34" charset="0"/>
                        </a:defRPr>
                      </a:lvl3pPr>
                      <a:lvl4pPr marL="1600200" indent="-228600" eaLnBrk="0" hangingPunct="0">
                        <a:spcBef>
                          <a:spcPct val="20000"/>
                        </a:spcBef>
                        <a:buClr>
                          <a:srgbClr val="0BD0D9"/>
                        </a:buClr>
                        <a:buSzPct val="65000"/>
                        <a:buFont typeface="Wingdings 2" pitchFamily="18" charset="2"/>
                        <a:defRPr>
                          <a:solidFill>
                            <a:schemeClr val="tx1"/>
                          </a:solidFill>
                          <a:latin typeface="Calibri" pitchFamily="34" charset="0"/>
                        </a:defRPr>
                      </a:lvl4pPr>
                      <a:lvl5pPr marL="2057400" indent="-228600" eaLnBrk="0" hangingPunct="0">
                        <a:spcBef>
                          <a:spcPct val="20000"/>
                        </a:spcBef>
                        <a:buClr>
                          <a:srgbClr val="10CF9B"/>
                        </a:buClr>
                        <a:buSzPct val="65000"/>
                        <a:buFont typeface="Wingdings 2" pitchFamily="18" charset="2"/>
                        <a:defRPr>
                          <a:solidFill>
                            <a:schemeClr val="tx1"/>
                          </a:solidFill>
                          <a:latin typeface="Calibri" pitchFamily="34" charset="0"/>
                        </a:defRPr>
                      </a:lvl5pPr>
                      <a:lvl6pPr marL="25146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6pPr>
                      <a:lvl7pPr marL="29718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7pPr>
                      <a:lvl8pPr marL="34290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8pPr>
                      <a:lvl9pPr marL="38862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bg1"/>
                          </a:solidFill>
                          <a:effectLst/>
                          <a:latin typeface="Calibri" pitchFamily="34" charset="0"/>
                          <a:cs typeface="Arial" charset="0"/>
                        </a:rPr>
                        <a:t>WRF’s output (hourly or in minute intervals) interpolated to the HYSPLIT time step.</a:t>
                      </a:r>
                    </a:p>
                  </a:txBody>
                  <a:tcPr marL="87782" marR="87782" marT="45711" marB="45711" horzOverflow="overflow">
                    <a:lnL>
                      <a:noFill/>
                    </a:lnL>
                    <a:lnR>
                      <a:noFill/>
                    </a:lnR>
                    <a:lnT>
                      <a:noFill/>
                    </a:lnT>
                    <a:lnB>
                      <a:noFill/>
                    </a:lnB>
                    <a:lnTlToBr>
                      <a:noFill/>
                    </a:lnTlToBr>
                    <a:lnBlToTr>
                      <a:noFill/>
                    </a:lnBlToTr>
                    <a:noFill/>
                  </a:tcPr>
                </a:tc>
              </a:tr>
              <a:tr h="1138980">
                <a:tc>
                  <a:txBody>
                    <a:bodyPr/>
                    <a:lstStyle>
                      <a:lvl1pPr eaLnBrk="0" hangingPunct="0">
                        <a:spcBef>
                          <a:spcPct val="20000"/>
                        </a:spcBef>
                        <a:buClr>
                          <a:srgbClr val="0BD0D9"/>
                        </a:buClr>
                        <a:buSzPct val="95000"/>
                        <a:buFont typeface="Wingdings 2" pitchFamily="18" charset="2"/>
                        <a:defRPr sz="2200">
                          <a:solidFill>
                            <a:schemeClr val="tx1"/>
                          </a:solidFill>
                          <a:latin typeface="Calibri" pitchFamily="34" charset="0"/>
                        </a:defRPr>
                      </a:lvl1pPr>
                      <a:lvl2pPr marL="742950" indent="-285750" eaLnBrk="0" hangingPunct="0">
                        <a:spcBef>
                          <a:spcPct val="20000"/>
                        </a:spcBef>
                        <a:buClr>
                          <a:schemeClr val="accent1"/>
                        </a:buClr>
                        <a:buSzPct val="85000"/>
                        <a:buFont typeface="Wingdings 2" pitchFamily="18" charset="2"/>
                        <a:defRPr sz="2000">
                          <a:solidFill>
                            <a:schemeClr val="tx1"/>
                          </a:solidFill>
                          <a:latin typeface="Calibri" pitchFamily="34" charset="0"/>
                        </a:defRPr>
                      </a:lvl2pPr>
                      <a:lvl3pPr marL="1143000" indent="-228600" eaLnBrk="0" hangingPunct="0">
                        <a:spcBef>
                          <a:spcPct val="20000"/>
                        </a:spcBef>
                        <a:buClr>
                          <a:schemeClr val="accent2"/>
                        </a:buClr>
                        <a:buSzPct val="70000"/>
                        <a:buFont typeface="Wingdings 2" pitchFamily="18" charset="2"/>
                        <a:defRPr sz="1900">
                          <a:solidFill>
                            <a:schemeClr val="tx1"/>
                          </a:solidFill>
                          <a:latin typeface="Calibri" pitchFamily="34" charset="0"/>
                        </a:defRPr>
                      </a:lvl3pPr>
                      <a:lvl4pPr marL="1600200" indent="-228600" eaLnBrk="0" hangingPunct="0">
                        <a:spcBef>
                          <a:spcPct val="20000"/>
                        </a:spcBef>
                        <a:buClr>
                          <a:srgbClr val="0BD0D9"/>
                        </a:buClr>
                        <a:buSzPct val="65000"/>
                        <a:buFont typeface="Wingdings 2" pitchFamily="18" charset="2"/>
                        <a:defRPr>
                          <a:solidFill>
                            <a:schemeClr val="tx1"/>
                          </a:solidFill>
                          <a:latin typeface="Calibri" pitchFamily="34" charset="0"/>
                        </a:defRPr>
                      </a:lvl4pPr>
                      <a:lvl5pPr marL="2057400" indent="-228600" eaLnBrk="0" hangingPunct="0">
                        <a:spcBef>
                          <a:spcPct val="20000"/>
                        </a:spcBef>
                        <a:buClr>
                          <a:srgbClr val="10CF9B"/>
                        </a:buClr>
                        <a:buSzPct val="65000"/>
                        <a:buFont typeface="Wingdings 2" pitchFamily="18" charset="2"/>
                        <a:defRPr>
                          <a:solidFill>
                            <a:schemeClr val="tx1"/>
                          </a:solidFill>
                          <a:latin typeface="Calibri" pitchFamily="34" charset="0"/>
                        </a:defRPr>
                      </a:lvl5pPr>
                      <a:lvl6pPr marL="25146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6pPr>
                      <a:lvl7pPr marL="29718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7pPr>
                      <a:lvl8pPr marL="34290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8pPr>
                      <a:lvl9pPr marL="38862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bg1"/>
                          </a:solidFill>
                          <a:effectLst/>
                          <a:latin typeface="Calibri" pitchFamily="34" charset="0"/>
                          <a:cs typeface="Arial" charset="0"/>
                        </a:rPr>
                        <a:t>Vertical grid</a:t>
                      </a:r>
                    </a:p>
                  </a:txBody>
                  <a:tcPr marL="87782" marR="87782" marT="45711" marB="45711" horzOverflow="overflow">
                    <a:lnL>
                      <a:noFill/>
                    </a:lnL>
                    <a:lnR>
                      <a:noFill/>
                    </a:lnR>
                    <a:lnT>
                      <a:noFill/>
                    </a:lnT>
                    <a:lnB>
                      <a:noFill/>
                    </a:lnB>
                    <a:lnTlToBr>
                      <a:noFill/>
                    </a:lnTlToBr>
                    <a:lnBlToTr>
                      <a:noFill/>
                    </a:lnBlToTr>
                    <a:solidFill>
                      <a:schemeClr val="accent1">
                        <a:alpha val="20000"/>
                      </a:schemeClr>
                    </a:solidFill>
                  </a:tcPr>
                </a:tc>
                <a:tc>
                  <a:txBody>
                    <a:bodyPr/>
                    <a:lstStyle>
                      <a:lvl1pPr eaLnBrk="0" hangingPunct="0">
                        <a:spcBef>
                          <a:spcPct val="20000"/>
                        </a:spcBef>
                        <a:buClr>
                          <a:srgbClr val="0BD0D9"/>
                        </a:buClr>
                        <a:buSzPct val="95000"/>
                        <a:buFont typeface="Wingdings 2" pitchFamily="18" charset="2"/>
                        <a:defRPr sz="2200">
                          <a:solidFill>
                            <a:schemeClr val="tx1"/>
                          </a:solidFill>
                          <a:latin typeface="Calibri" pitchFamily="34" charset="0"/>
                        </a:defRPr>
                      </a:lvl1pPr>
                      <a:lvl2pPr marL="742950" indent="-285750" eaLnBrk="0" hangingPunct="0">
                        <a:spcBef>
                          <a:spcPct val="20000"/>
                        </a:spcBef>
                        <a:buClr>
                          <a:schemeClr val="accent1"/>
                        </a:buClr>
                        <a:buSzPct val="85000"/>
                        <a:buFont typeface="Wingdings 2" pitchFamily="18" charset="2"/>
                        <a:defRPr sz="2000">
                          <a:solidFill>
                            <a:schemeClr val="tx1"/>
                          </a:solidFill>
                          <a:latin typeface="Calibri" pitchFamily="34" charset="0"/>
                        </a:defRPr>
                      </a:lvl2pPr>
                      <a:lvl3pPr marL="1143000" indent="-228600" eaLnBrk="0" hangingPunct="0">
                        <a:spcBef>
                          <a:spcPct val="20000"/>
                        </a:spcBef>
                        <a:buClr>
                          <a:schemeClr val="accent2"/>
                        </a:buClr>
                        <a:buSzPct val="70000"/>
                        <a:buFont typeface="Wingdings 2" pitchFamily="18" charset="2"/>
                        <a:defRPr sz="1900">
                          <a:solidFill>
                            <a:schemeClr val="tx1"/>
                          </a:solidFill>
                          <a:latin typeface="Calibri" pitchFamily="34" charset="0"/>
                        </a:defRPr>
                      </a:lvl3pPr>
                      <a:lvl4pPr marL="1600200" indent="-228600" eaLnBrk="0" hangingPunct="0">
                        <a:spcBef>
                          <a:spcPct val="20000"/>
                        </a:spcBef>
                        <a:buClr>
                          <a:srgbClr val="0BD0D9"/>
                        </a:buClr>
                        <a:buSzPct val="65000"/>
                        <a:buFont typeface="Wingdings 2" pitchFamily="18" charset="2"/>
                        <a:defRPr>
                          <a:solidFill>
                            <a:schemeClr val="tx1"/>
                          </a:solidFill>
                          <a:latin typeface="Calibri" pitchFamily="34" charset="0"/>
                        </a:defRPr>
                      </a:lvl4pPr>
                      <a:lvl5pPr marL="2057400" indent="-228600" eaLnBrk="0" hangingPunct="0">
                        <a:spcBef>
                          <a:spcPct val="20000"/>
                        </a:spcBef>
                        <a:buClr>
                          <a:srgbClr val="10CF9B"/>
                        </a:buClr>
                        <a:buSzPct val="65000"/>
                        <a:buFont typeface="Wingdings 2" pitchFamily="18" charset="2"/>
                        <a:defRPr>
                          <a:solidFill>
                            <a:schemeClr val="tx1"/>
                          </a:solidFill>
                          <a:latin typeface="Calibri" pitchFamily="34" charset="0"/>
                        </a:defRPr>
                      </a:lvl5pPr>
                      <a:lvl6pPr marL="25146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6pPr>
                      <a:lvl7pPr marL="29718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7pPr>
                      <a:lvl8pPr marL="34290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8pPr>
                      <a:lvl9pPr marL="38862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bg1"/>
                          </a:solidFill>
                          <a:effectLst/>
                          <a:latin typeface="Calibri" pitchFamily="34" charset="0"/>
                          <a:cs typeface="Arial" charset="0"/>
                        </a:rPr>
                        <a:t>Using WRF’s terrain-following hydrostatic vertical coordinate.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bg1"/>
                          </a:solidFill>
                          <a:effectLst/>
                          <a:latin typeface="Calibri" pitchFamily="34" charset="0"/>
                          <a:cs typeface="Arial" charset="0"/>
                        </a:rPr>
                        <a:t>No vertical interpolation. </a:t>
                      </a:r>
                    </a:p>
                  </a:txBody>
                  <a:tcPr marL="87782" marR="87782" marT="45711" marB="45711" horzOverflow="overflow">
                    <a:lnL>
                      <a:noFill/>
                    </a:lnL>
                    <a:lnR>
                      <a:noFill/>
                    </a:lnR>
                    <a:lnT>
                      <a:noFill/>
                    </a:lnT>
                    <a:lnB>
                      <a:noFill/>
                    </a:lnB>
                    <a:lnTlToBr>
                      <a:noFill/>
                    </a:lnTlToBr>
                    <a:lnBlToTr>
                      <a:noFill/>
                    </a:lnBlToTr>
                    <a:solidFill>
                      <a:schemeClr val="accent1">
                        <a:alpha val="20000"/>
                      </a:schemeClr>
                    </a:solidFill>
                  </a:tcPr>
                </a:tc>
                <a:tc>
                  <a:txBody>
                    <a:bodyPr/>
                    <a:lstStyle>
                      <a:lvl1pPr eaLnBrk="0" hangingPunct="0">
                        <a:spcBef>
                          <a:spcPct val="20000"/>
                        </a:spcBef>
                        <a:buClr>
                          <a:srgbClr val="0BD0D9"/>
                        </a:buClr>
                        <a:buSzPct val="95000"/>
                        <a:buFont typeface="Wingdings 2" pitchFamily="18" charset="2"/>
                        <a:defRPr sz="2200">
                          <a:solidFill>
                            <a:schemeClr val="tx1"/>
                          </a:solidFill>
                          <a:latin typeface="Calibri" pitchFamily="34" charset="0"/>
                        </a:defRPr>
                      </a:lvl1pPr>
                      <a:lvl2pPr marL="742950" indent="-285750" eaLnBrk="0" hangingPunct="0">
                        <a:spcBef>
                          <a:spcPct val="20000"/>
                        </a:spcBef>
                        <a:buClr>
                          <a:schemeClr val="accent1"/>
                        </a:buClr>
                        <a:buSzPct val="85000"/>
                        <a:buFont typeface="Wingdings 2" pitchFamily="18" charset="2"/>
                        <a:defRPr sz="2000">
                          <a:solidFill>
                            <a:schemeClr val="tx1"/>
                          </a:solidFill>
                          <a:latin typeface="Calibri" pitchFamily="34" charset="0"/>
                        </a:defRPr>
                      </a:lvl2pPr>
                      <a:lvl3pPr marL="1143000" indent="-228600" eaLnBrk="0" hangingPunct="0">
                        <a:spcBef>
                          <a:spcPct val="20000"/>
                        </a:spcBef>
                        <a:buClr>
                          <a:schemeClr val="accent2"/>
                        </a:buClr>
                        <a:buSzPct val="70000"/>
                        <a:buFont typeface="Wingdings 2" pitchFamily="18" charset="2"/>
                        <a:defRPr sz="1900">
                          <a:solidFill>
                            <a:schemeClr val="tx1"/>
                          </a:solidFill>
                          <a:latin typeface="Calibri" pitchFamily="34" charset="0"/>
                        </a:defRPr>
                      </a:lvl3pPr>
                      <a:lvl4pPr marL="1600200" indent="-228600" eaLnBrk="0" hangingPunct="0">
                        <a:spcBef>
                          <a:spcPct val="20000"/>
                        </a:spcBef>
                        <a:buClr>
                          <a:srgbClr val="0BD0D9"/>
                        </a:buClr>
                        <a:buSzPct val="65000"/>
                        <a:buFont typeface="Wingdings 2" pitchFamily="18" charset="2"/>
                        <a:defRPr>
                          <a:solidFill>
                            <a:schemeClr val="tx1"/>
                          </a:solidFill>
                          <a:latin typeface="Calibri" pitchFamily="34" charset="0"/>
                        </a:defRPr>
                      </a:lvl4pPr>
                      <a:lvl5pPr marL="2057400" indent="-228600" eaLnBrk="0" hangingPunct="0">
                        <a:spcBef>
                          <a:spcPct val="20000"/>
                        </a:spcBef>
                        <a:buClr>
                          <a:srgbClr val="10CF9B"/>
                        </a:buClr>
                        <a:buSzPct val="65000"/>
                        <a:buFont typeface="Wingdings 2" pitchFamily="18" charset="2"/>
                        <a:defRPr>
                          <a:solidFill>
                            <a:schemeClr val="tx1"/>
                          </a:solidFill>
                          <a:latin typeface="Calibri" pitchFamily="34" charset="0"/>
                        </a:defRPr>
                      </a:lvl5pPr>
                      <a:lvl6pPr marL="25146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6pPr>
                      <a:lvl7pPr marL="29718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7pPr>
                      <a:lvl8pPr marL="34290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8pPr>
                      <a:lvl9pPr marL="38862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bg1"/>
                          </a:solidFill>
                          <a:effectLst/>
                          <a:latin typeface="Calibri" pitchFamily="34" charset="0"/>
                          <a:cs typeface="Arial" charset="0"/>
                        </a:rPr>
                        <a:t>A terrain-following coordinate using a equation between height &amp; model level; then interpolating data to HYSPLIT’s layers</a:t>
                      </a:r>
                    </a:p>
                  </a:txBody>
                  <a:tcPr marL="87782" marR="87782" marT="45711" marB="45711" horzOverflow="overflow">
                    <a:lnL>
                      <a:noFill/>
                    </a:lnL>
                    <a:lnR>
                      <a:noFill/>
                    </a:lnR>
                    <a:lnT>
                      <a:noFill/>
                    </a:lnT>
                    <a:lnB>
                      <a:noFill/>
                    </a:lnB>
                    <a:lnTlToBr>
                      <a:noFill/>
                    </a:lnTlToBr>
                    <a:lnBlToTr>
                      <a:noFill/>
                    </a:lnBlToTr>
                    <a:solidFill>
                      <a:schemeClr val="accent1">
                        <a:alpha val="20000"/>
                      </a:schemeClr>
                    </a:solidFill>
                  </a:tcPr>
                </a:tc>
              </a:tr>
              <a:tr h="463094">
                <a:tc>
                  <a:txBody>
                    <a:bodyPr/>
                    <a:lstStyle>
                      <a:lvl1pPr eaLnBrk="0" hangingPunct="0">
                        <a:spcBef>
                          <a:spcPct val="20000"/>
                        </a:spcBef>
                        <a:buClr>
                          <a:srgbClr val="0BD0D9"/>
                        </a:buClr>
                        <a:buSzPct val="95000"/>
                        <a:buFont typeface="Wingdings 2" pitchFamily="18" charset="2"/>
                        <a:defRPr sz="2200">
                          <a:solidFill>
                            <a:schemeClr val="tx1"/>
                          </a:solidFill>
                          <a:latin typeface="Calibri" pitchFamily="34" charset="0"/>
                        </a:defRPr>
                      </a:lvl1pPr>
                      <a:lvl2pPr marL="742950" indent="-285750" eaLnBrk="0" hangingPunct="0">
                        <a:spcBef>
                          <a:spcPct val="20000"/>
                        </a:spcBef>
                        <a:buClr>
                          <a:schemeClr val="accent1"/>
                        </a:buClr>
                        <a:buSzPct val="85000"/>
                        <a:buFont typeface="Wingdings 2" pitchFamily="18" charset="2"/>
                        <a:defRPr sz="2000">
                          <a:solidFill>
                            <a:schemeClr val="tx1"/>
                          </a:solidFill>
                          <a:latin typeface="Calibri" pitchFamily="34" charset="0"/>
                        </a:defRPr>
                      </a:lvl2pPr>
                      <a:lvl3pPr marL="1143000" indent="-228600" eaLnBrk="0" hangingPunct="0">
                        <a:spcBef>
                          <a:spcPct val="20000"/>
                        </a:spcBef>
                        <a:buClr>
                          <a:schemeClr val="accent2"/>
                        </a:buClr>
                        <a:buSzPct val="70000"/>
                        <a:buFont typeface="Wingdings 2" pitchFamily="18" charset="2"/>
                        <a:defRPr sz="1900">
                          <a:solidFill>
                            <a:schemeClr val="tx1"/>
                          </a:solidFill>
                          <a:latin typeface="Calibri" pitchFamily="34" charset="0"/>
                        </a:defRPr>
                      </a:lvl3pPr>
                      <a:lvl4pPr marL="1600200" indent="-228600" eaLnBrk="0" hangingPunct="0">
                        <a:spcBef>
                          <a:spcPct val="20000"/>
                        </a:spcBef>
                        <a:buClr>
                          <a:srgbClr val="0BD0D9"/>
                        </a:buClr>
                        <a:buSzPct val="65000"/>
                        <a:buFont typeface="Wingdings 2" pitchFamily="18" charset="2"/>
                        <a:defRPr>
                          <a:solidFill>
                            <a:schemeClr val="tx1"/>
                          </a:solidFill>
                          <a:latin typeface="Calibri" pitchFamily="34" charset="0"/>
                        </a:defRPr>
                      </a:lvl4pPr>
                      <a:lvl5pPr marL="2057400" indent="-228600" eaLnBrk="0" hangingPunct="0">
                        <a:spcBef>
                          <a:spcPct val="20000"/>
                        </a:spcBef>
                        <a:buClr>
                          <a:srgbClr val="10CF9B"/>
                        </a:buClr>
                        <a:buSzPct val="65000"/>
                        <a:buFont typeface="Wingdings 2" pitchFamily="18" charset="2"/>
                        <a:defRPr>
                          <a:solidFill>
                            <a:schemeClr val="tx1"/>
                          </a:solidFill>
                          <a:latin typeface="Calibri" pitchFamily="34" charset="0"/>
                        </a:defRPr>
                      </a:lvl5pPr>
                      <a:lvl6pPr marL="25146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6pPr>
                      <a:lvl7pPr marL="29718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7pPr>
                      <a:lvl8pPr marL="34290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8pPr>
                      <a:lvl9pPr marL="38862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bg1"/>
                          </a:solidFill>
                          <a:effectLst/>
                          <a:latin typeface="Calibri" pitchFamily="34" charset="0"/>
                          <a:cs typeface="Arial" charset="0"/>
                        </a:rPr>
                        <a:t>Horizontal grid</a:t>
                      </a:r>
                    </a:p>
                  </a:txBody>
                  <a:tcPr marL="87782" marR="87782" marT="45711" marB="45711" horzOverflow="overflow">
                    <a:lnL>
                      <a:noFill/>
                    </a:lnL>
                    <a:lnR>
                      <a:noFill/>
                    </a:lnR>
                    <a:lnT>
                      <a:noFill/>
                    </a:lnT>
                    <a:lnB>
                      <a:noFill/>
                    </a:lnB>
                    <a:lnTlToBr>
                      <a:noFill/>
                    </a:lnTlToBr>
                    <a:lnBlToTr>
                      <a:noFill/>
                    </a:lnBlToTr>
                    <a:noFill/>
                  </a:tcPr>
                </a:tc>
                <a:tc>
                  <a:txBody>
                    <a:bodyPr/>
                    <a:lstStyle>
                      <a:lvl1pPr eaLnBrk="0" hangingPunct="0">
                        <a:spcBef>
                          <a:spcPct val="20000"/>
                        </a:spcBef>
                        <a:buClr>
                          <a:srgbClr val="0BD0D9"/>
                        </a:buClr>
                        <a:buSzPct val="95000"/>
                        <a:buFont typeface="Wingdings 2" pitchFamily="18" charset="2"/>
                        <a:defRPr sz="2200">
                          <a:solidFill>
                            <a:schemeClr val="tx1"/>
                          </a:solidFill>
                          <a:latin typeface="Calibri" pitchFamily="34" charset="0"/>
                        </a:defRPr>
                      </a:lvl1pPr>
                      <a:lvl2pPr marL="742950" indent="-285750" eaLnBrk="0" hangingPunct="0">
                        <a:spcBef>
                          <a:spcPct val="20000"/>
                        </a:spcBef>
                        <a:buClr>
                          <a:schemeClr val="accent1"/>
                        </a:buClr>
                        <a:buSzPct val="85000"/>
                        <a:buFont typeface="Wingdings 2" pitchFamily="18" charset="2"/>
                        <a:defRPr sz="2000">
                          <a:solidFill>
                            <a:schemeClr val="tx1"/>
                          </a:solidFill>
                          <a:latin typeface="Calibri" pitchFamily="34" charset="0"/>
                        </a:defRPr>
                      </a:lvl2pPr>
                      <a:lvl3pPr marL="1143000" indent="-228600" eaLnBrk="0" hangingPunct="0">
                        <a:spcBef>
                          <a:spcPct val="20000"/>
                        </a:spcBef>
                        <a:buClr>
                          <a:schemeClr val="accent2"/>
                        </a:buClr>
                        <a:buSzPct val="70000"/>
                        <a:buFont typeface="Wingdings 2" pitchFamily="18" charset="2"/>
                        <a:defRPr sz="1900">
                          <a:solidFill>
                            <a:schemeClr val="tx1"/>
                          </a:solidFill>
                          <a:latin typeface="Calibri" pitchFamily="34" charset="0"/>
                        </a:defRPr>
                      </a:lvl3pPr>
                      <a:lvl4pPr marL="1600200" indent="-228600" eaLnBrk="0" hangingPunct="0">
                        <a:spcBef>
                          <a:spcPct val="20000"/>
                        </a:spcBef>
                        <a:buClr>
                          <a:srgbClr val="0BD0D9"/>
                        </a:buClr>
                        <a:buSzPct val="65000"/>
                        <a:buFont typeface="Wingdings 2" pitchFamily="18" charset="2"/>
                        <a:defRPr>
                          <a:solidFill>
                            <a:schemeClr val="tx1"/>
                          </a:solidFill>
                          <a:latin typeface="Calibri" pitchFamily="34" charset="0"/>
                        </a:defRPr>
                      </a:lvl4pPr>
                      <a:lvl5pPr marL="2057400" indent="-228600" eaLnBrk="0" hangingPunct="0">
                        <a:spcBef>
                          <a:spcPct val="20000"/>
                        </a:spcBef>
                        <a:buClr>
                          <a:srgbClr val="10CF9B"/>
                        </a:buClr>
                        <a:buSzPct val="65000"/>
                        <a:buFont typeface="Wingdings 2" pitchFamily="18" charset="2"/>
                        <a:defRPr>
                          <a:solidFill>
                            <a:schemeClr val="tx1"/>
                          </a:solidFill>
                          <a:latin typeface="Calibri" pitchFamily="34" charset="0"/>
                        </a:defRPr>
                      </a:lvl5pPr>
                      <a:lvl6pPr marL="25146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6pPr>
                      <a:lvl7pPr marL="29718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7pPr>
                      <a:lvl8pPr marL="34290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8pPr>
                      <a:lvl9pPr marL="38862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bg1"/>
                          </a:solidFill>
                          <a:effectLst/>
                          <a:latin typeface="Calibri" pitchFamily="34" charset="0"/>
                          <a:cs typeface="Arial" charset="0"/>
                        </a:rPr>
                        <a:t>Following WRF’s grid configuration.</a:t>
                      </a:r>
                    </a:p>
                  </a:txBody>
                  <a:tcPr marL="87782" marR="87782" marT="45711" marB="45711" horzOverflow="overflow">
                    <a:lnL>
                      <a:noFill/>
                    </a:lnL>
                    <a:lnR>
                      <a:noFill/>
                    </a:lnR>
                    <a:lnT>
                      <a:noFill/>
                    </a:lnT>
                    <a:lnB>
                      <a:noFill/>
                    </a:lnB>
                    <a:lnTlToBr>
                      <a:noFill/>
                    </a:lnTlToBr>
                    <a:lnBlToTr>
                      <a:noFill/>
                    </a:lnBlToTr>
                    <a:noFill/>
                  </a:tcPr>
                </a:tc>
                <a:tc>
                  <a:txBody>
                    <a:bodyPr/>
                    <a:lstStyle>
                      <a:lvl1pPr eaLnBrk="0" hangingPunct="0">
                        <a:spcBef>
                          <a:spcPct val="20000"/>
                        </a:spcBef>
                        <a:buClr>
                          <a:srgbClr val="0BD0D9"/>
                        </a:buClr>
                        <a:buSzPct val="95000"/>
                        <a:buFont typeface="Wingdings 2" pitchFamily="18" charset="2"/>
                        <a:defRPr sz="2200">
                          <a:solidFill>
                            <a:schemeClr val="tx1"/>
                          </a:solidFill>
                          <a:latin typeface="Calibri" pitchFamily="34" charset="0"/>
                        </a:defRPr>
                      </a:lvl1pPr>
                      <a:lvl2pPr marL="742950" indent="-285750" eaLnBrk="0" hangingPunct="0">
                        <a:spcBef>
                          <a:spcPct val="20000"/>
                        </a:spcBef>
                        <a:buClr>
                          <a:schemeClr val="accent1"/>
                        </a:buClr>
                        <a:buSzPct val="85000"/>
                        <a:buFont typeface="Wingdings 2" pitchFamily="18" charset="2"/>
                        <a:defRPr sz="2000">
                          <a:solidFill>
                            <a:schemeClr val="tx1"/>
                          </a:solidFill>
                          <a:latin typeface="Calibri" pitchFamily="34" charset="0"/>
                        </a:defRPr>
                      </a:lvl2pPr>
                      <a:lvl3pPr marL="1143000" indent="-228600" eaLnBrk="0" hangingPunct="0">
                        <a:spcBef>
                          <a:spcPct val="20000"/>
                        </a:spcBef>
                        <a:buClr>
                          <a:schemeClr val="accent2"/>
                        </a:buClr>
                        <a:buSzPct val="70000"/>
                        <a:buFont typeface="Wingdings 2" pitchFamily="18" charset="2"/>
                        <a:defRPr sz="1900">
                          <a:solidFill>
                            <a:schemeClr val="tx1"/>
                          </a:solidFill>
                          <a:latin typeface="Calibri" pitchFamily="34" charset="0"/>
                        </a:defRPr>
                      </a:lvl3pPr>
                      <a:lvl4pPr marL="1600200" indent="-228600" eaLnBrk="0" hangingPunct="0">
                        <a:spcBef>
                          <a:spcPct val="20000"/>
                        </a:spcBef>
                        <a:buClr>
                          <a:srgbClr val="0BD0D9"/>
                        </a:buClr>
                        <a:buSzPct val="65000"/>
                        <a:buFont typeface="Wingdings 2" pitchFamily="18" charset="2"/>
                        <a:defRPr>
                          <a:solidFill>
                            <a:schemeClr val="tx1"/>
                          </a:solidFill>
                          <a:latin typeface="Calibri" pitchFamily="34" charset="0"/>
                        </a:defRPr>
                      </a:lvl4pPr>
                      <a:lvl5pPr marL="2057400" indent="-228600" eaLnBrk="0" hangingPunct="0">
                        <a:spcBef>
                          <a:spcPct val="20000"/>
                        </a:spcBef>
                        <a:buClr>
                          <a:srgbClr val="10CF9B"/>
                        </a:buClr>
                        <a:buSzPct val="65000"/>
                        <a:buFont typeface="Wingdings 2" pitchFamily="18" charset="2"/>
                        <a:defRPr>
                          <a:solidFill>
                            <a:schemeClr val="tx1"/>
                          </a:solidFill>
                          <a:latin typeface="Calibri" pitchFamily="34" charset="0"/>
                        </a:defRPr>
                      </a:lvl5pPr>
                      <a:lvl6pPr marL="25146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6pPr>
                      <a:lvl7pPr marL="29718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7pPr>
                      <a:lvl8pPr marL="34290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8pPr>
                      <a:lvl9pPr marL="38862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bg1"/>
                          </a:solidFill>
                          <a:effectLst/>
                          <a:latin typeface="Calibri" pitchFamily="34" charset="0"/>
                          <a:cs typeface="Arial" charset="0"/>
                        </a:rPr>
                        <a:t>Same as the meteorological data grid.</a:t>
                      </a:r>
                    </a:p>
                  </a:txBody>
                  <a:tcPr marL="87782" marR="87782" marT="45711" marB="45711" horzOverflow="overflow">
                    <a:lnL>
                      <a:noFill/>
                    </a:lnL>
                    <a:lnR>
                      <a:noFill/>
                    </a:lnR>
                    <a:lnT>
                      <a:noFill/>
                    </a:lnT>
                    <a:lnB>
                      <a:noFill/>
                    </a:lnB>
                    <a:lnTlToBr>
                      <a:noFill/>
                    </a:lnTlToBr>
                    <a:lnBlToTr>
                      <a:noFill/>
                    </a:lnBlToTr>
                    <a:noFill/>
                  </a:tcPr>
                </a:tc>
              </a:tr>
              <a:tr h="698468">
                <a:tc>
                  <a:txBody>
                    <a:bodyPr/>
                    <a:lstStyle>
                      <a:lvl1pPr eaLnBrk="0" hangingPunct="0">
                        <a:spcBef>
                          <a:spcPct val="20000"/>
                        </a:spcBef>
                        <a:buClr>
                          <a:srgbClr val="0BD0D9"/>
                        </a:buClr>
                        <a:buSzPct val="95000"/>
                        <a:buFont typeface="Wingdings 2" pitchFamily="18" charset="2"/>
                        <a:defRPr sz="2200">
                          <a:solidFill>
                            <a:schemeClr val="tx1"/>
                          </a:solidFill>
                          <a:latin typeface="Calibri" pitchFamily="34" charset="0"/>
                        </a:defRPr>
                      </a:lvl1pPr>
                      <a:lvl2pPr marL="742950" indent="-285750" eaLnBrk="0" hangingPunct="0">
                        <a:spcBef>
                          <a:spcPct val="20000"/>
                        </a:spcBef>
                        <a:buClr>
                          <a:schemeClr val="accent1"/>
                        </a:buClr>
                        <a:buSzPct val="85000"/>
                        <a:buFont typeface="Wingdings 2" pitchFamily="18" charset="2"/>
                        <a:defRPr sz="2000">
                          <a:solidFill>
                            <a:schemeClr val="tx1"/>
                          </a:solidFill>
                          <a:latin typeface="Calibri" pitchFamily="34" charset="0"/>
                        </a:defRPr>
                      </a:lvl2pPr>
                      <a:lvl3pPr marL="1143000" indent="-228600" eaLnBrk="0" hangingPunct="0">
                        <a:spcBef>
                          <a:spcPct val="20000"/>
                        </a:spcBef>
                        <a:buClr>
                          <a:schemeClr val="accent2"/>
                        </a:buClr>
                        <a:buSzPct val="70000"/>
                        <a:buFont typeface="Wingdings 2" pitchFamily="18" charset="2"/>
                        <a:defRPr sz="1900">
                          <a:solidFill>
                            <a:schemeClr val="tx1"/>
                          </a:solidFill>
                          <a:latin typeface="Calibri" pitchFamily="34" charset="0"/>
                        </a:defRPr>
                      </a:lvl3pPr>
                      <a:lvl4pPr marL="1600200" indent="-228600" eaLnBrk="0" hangingPunct="0">
                        <a:spcBef>
                          <a:spcPct val="20000"/>
                        </a:spcBef>
                        <a:buClr>
                          <a:srgbClr val="0BD0D9"/>
                        </a:buClr>
                        <a:buSzPct val="65000"/>
                        <a:buFont typeface="Wingdings 2" pitchFamily="18" charset="2"/>
                        <a:defRPr>
                          <a:solidFill>
                            <a:schemeClr val="tx1"/>
                          </a:solidFill>
                          <a:latin typeface="Calibri" pitchFamily="34" charset="0"/>
                        </a:defRPr>
                      </a:lvl4pPr>
                      <a:lvl5pPr marL="2057400" indent="-228600" eaLnBrk="0" hangingPunct="0">
                        <a:spcBef>
                          <a:spcPct val="20000"/>
                        </a:spcBef>
                        <a:buClr>
                          <a:srgbClr val="10CF9B"/>
                        </a:buClr>
                        <a:buSzPct val="65000"/>
                        <a:buFont typeface="Wingdings 2" pitchFamily="18" charset="2"/>
                        <a:defRPr>
                          <a:solidFill>
                            <a:schemeClr val="tx1"/>
                          </a:solidFill>
                          <a:latin typeface="Calibri" pitchFamily="34" charset="0"/>
                        </a:defRPr>
                      </a:lvl5pPr>
                      <a:lvl6pPr marL="25146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6pPr>
                      <a:lvl7pPr marL="29718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7pPr>
                      <a:lvl8pPr marL="34290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8pPr>
                      <a:lvl9pPr marL="38862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bg1"/>
                          </a:solidFill>
                          <a:effectLst/>
                          <a:latin typeface="Calibri" pitchFamily="34" charset="0"/>
                          <a:cs typeface="Arial" charset="0"/>
                        </a:rPr>
                        <a:t>Disk usage</a:t>
                      </a:r>
                    </a:p>
                  </a:txBody>
                  <a:tcPr marL="87782" marR="87782" marT="45711" marB="45711" horzOverflow="overflow">
                    <a:lnL>
                      <a:noFill/>
                    </a:lnL>
                    <a:lnR>
                      <a:noFill/>
                    </a:lnR>
                    <a:lnT>
                      <a:noFill/>
                    </a:lnT>
                    <a:lnB>
                      <a:noFill/>
                    </a:lnB>
                    <a:lnTlToBr>
                      <a:noFill/>
                    </a:lnTlToBr>
                    <a:lnBlToTr>
                      <a:noFill/>
                    </a:lnBlToTr>
                    <a:solidFill>
                      <a:schemeClr val="accent1">
                        <a:alpha val="20000"/>
                      </a:schemeClr>
                    </a:solidFill>
                  </a:tcPr>
                </a:tc>
                <a:tc>
                  <a:txBody>
                    <a:bodyPr/>
                    <a:lstStyle>
                      <a:lvl1pPr eaLnBrk="0" hangingPunct="0">
                        <a:spcBef>
                          <a:spcPct val="20000"/>
                        </a:spcBef>
                        <a:buClr>
                          <a:srgbClr val="0BD0D9"/>
                        </a:buClr>
                        <a:buSzPct val="95000"/>
                        <a:buFont typeface="Wingdings 2" pitchFamily="18" charset="2"/>
                        <a:defRPr sz="2200">
                          <a:solidFill>
                            <a:schemeClr val="tx1"/>
                          </a:solidFill>
                          <a:latin typeface="Calibri" pitchFamily="34" charset="0"/>
                        </a:defRPr>
                      </a:lvl1pPr>
                      <a:lvl2pPr marL="742950" indent="-285750" eaLnBrk="0" hangingPunct="0">
                        <a:spcBef>
                          <a:spcPct val="20000"/>
                        </a:spcBef>
                        <a:buClr>
                          <a:schemeClr val="accent1"/>
                        </a:buClr>
                        <a:buSzPct val="85000"/>
                        <a:buFont typeface="Wingdings 2" pitchFamily="18" charset="2"/>
                        <a:defRPr sz="2000">
                          <a:solidFill>
                            <a:schemeClr val="tx1"/>
                          </a:solidFill>
                          <a:latin typeface="Calibri" pitchFamily="34" charset="0"/>
                        </a:defRPr>
                      </a:lvl2pPr>
                      <a:lvl3pPr marL="1143000" indent="-228600" eaLnBrk="0" hangingPunct="0">
                        <a:spcBef>
                          <a:spcPct val="20000"/>
                        </a:spcBef>
                        <a:buClr>
                          <a:schemeClr val="accent2"/>
                        </a:buClr>
                        <a:buSzPct val="70000"/>
                        <a:buFont typeface="Wingdings 2" pitchFamily="18" charset="2"/>
                        <a:defRPr sz="1900">
                          <a:solidFill>
                            <a:schemeClr val="tx1"/>
                          </a:solidFill>
                          <a:latin typeface="Calibri" pitchFamily="34" charset="0"/>
                        </a:defRPr>
                      </a:lvl3pPr>
                      <a:lvl4pPr marL="1600200" indent="-228600" eaLnBrk="0" hangingPunct="0">
                        <a:spcBef>
                          <a:spcPct val="20000"/>
                        </a:spcBef>
                        <a:buClr>
                          <a:srgbClr val="0BD0D9"/>
                        </a:buClr>
                        <a:buSzPct val="65000"/>
                        <a:buFont typeface="Wingdings 2" pitchFamily="18" charset="2"/>
                        <a:defRPr>
                          <a:solidFill>
                            <a:schemeClr val="tx1"/>
                          </a:solidFill>
                          <a:latin typeface="Calibri" pitchFamily="34" charset="0"/>
                        </a:defRPr>
                      </a:lvl4pPr>
                      <a:lvl5pPr marL="2057400" indent="-228600" eaLnBrk="0" hangingPunct="0">
                        <a:spcBef>
                          <a:spcPct val="20000"/>
                        </a:spcBef>
                        <a:buClr>
                          <a:srgbClr val="10CF9B"/>
                        </a:buClr>
                        <a:buSzPct val="65000"/>
                        <a:buFont typeface="Wingdings 2" pitchFamily="18" charset="2"/>
                        <a:defRPr>
                          <a:solidFill>
                            <a:schemeClr val="tx1"/>
                          </a:solidFill>
                          <a:latin typeface="Calibri" pitchFamily="34" charset="0"/>
                        </a:defRPr>
                      </a:lvl5pPr>
                      <a:lvl6pPr marL="25146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6pPr>
                      <a:lvl7pPr marL="29718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7pPr>
                      <a:lvl8pPr marL="34290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8pPr>
                      <a:lvl9pPr marL="38862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bg1"/>
                          </a:solidFill>
                          <a:effectLst/>
                          <a:latin typeface="Calibri" pitchFamily="34" charset="0"/>
                          <a:cs typeface="Arial" charset="0"/>
                        </a:rPr>
                        <a:t>Dispersion output and WRF output based on users’ request.</a:t>
                      </a:r>
                    </a:p>
                  </a:txBody>
                  <a:tcPr marL="87782" marR="87782" marT="45711" marB="45711" horzOverflow="overflow">
                    <a:lnL>
                      <a:noFill/>
                    </a:lnL>
                    <a:lnR>
                      <a:noFill/>
                    </a:lnR>
                    <a:lnT>
                      <a:noFill/>
                    </a:lnT>
                    <a:lnB>
                      <a:noFill/>
                    </a:lnB>
                    <a:lnTlToBr>
                      <a:noFill/>
                    </a:lnTlToBr>
                    <a:lnBlToTr>
                      <a:noFill/>
                    </a:lnBlToTr>
                    <a:solidFill>
                      <a:schemeClr val="accent1">
                        <a:alpha val="20000"/>
                      </a:schemeClr>
                    </a:solidFill>
                  </a:tcPr>
                </a:tc>
                <a:tc>
                  <a:txBody>
                    <a:bodyPr/>
                    <a:lstStyle>
                      <a:lvl1pPr eaLnBrk="0" hangingPunct="0">
                        <a:spcBef>
                          <a:spcPct val="20000"/>
                        </a:spcBef>
                        <a:buClr>
                          <a:srgbClr val="0BD0D9"/>
                        </a:buClr>
                        <a:buSzPct val="95000"/>
                        <a:buFont typeface="Wingdings 2" pitchFamily="18" charset="2"/>
                        <a:defRPr sz="2200">
                          <a:solidFill>
                            <a:schemeClr val="tx1"/>
                          </a:solidFill>
                          <a:latin typeface="Calibri" pitchFamily="34" charset="0"/>
                        </a:defRPr>
                      </a:lvl1pPr>
                      <a:lvl2pPr marL="742950" indent="-285750" eaLnBrk="0" hangingPunct="0">
                        <a:spcBef>
                          <a:spcPct val="20000"/>
                        </a:spcBef>
                        <a:buClr>
                          <a:schemeClr val="accent1"/>
                        </a:buClr>
                        <a:buSzPct val="85000"/>
                        <a:buFont typeface="Wingdings 2" pitchFamily="18" charset="2"/>
                        <a:defRPr sz="2000">
                          <a:solidFill>
                            <a:schemeClr val="tx1"/>
                          </a:solidFill>
                          <a:latin typeface="Calibri" pitchFamily="34" charset="0"/>
                        </a:defRPr>
                      </a:lvl2pPr>
                      <a:lvl3pPr marL="1143000" indent="-228600" eaLnBrk="0" hangingPunct="0">
                        <a:spcBef>
                          <a:spcPct val="20000"/>
                        </a:spcBef>
                        <a:buClr>
                          <a:schemeClr val="accent2"/>
                        </a:buClr>
                        <a:buSzPct val="70000"/>
                        <a:buFont typeface="Wingdings 2" pitchFamily="18" charset="2"/>
                        <a:defRPr sz="1900">
                          <a:solidFill>
                            <a:schemeClr val="tx1"/>
                          </a:solidFill>
                          <a:latin typeface="Calibri" pitchFamily="34" charset="0"/>
                        </a:defRPr>
                      </a:lvl3pPr>
                      <a:lvl4pPr marL="1600200" indent="-228600" eaLnBrk="0" hangingPunct="0">
                        <a:spcBef>
                          <a:spcPct val="20000"/>
                        </a:spcBef>
                        <a:buClr>
                          <a:srgbClr val="0BD0D9"/>
                        </a:buClr>
                        <a:buSzPct val="65000"/>
                        <a:buFont typeface="Wingdings 2" pitchFamily="18" charset="2"/>
                        <a:defRPr>
                          <a:solidFill>
                            <a:schemeClr val="tx1"/>
                          </a:solidFill>
                          <a:latin typeface="Calibri" pitchFamily="34" charset="0"/>
                        </a:defRPr>
                      </a:lvl4pPr>
                      <a:lvl5pPr marL="2057400" indent="-228600" eaLnBrk="0" hangingPunct="0">
                        <a:spcBef>
                          <a:spcPct val="20000"/>
                        </a:spcBef>
                        <a:buClr>
                          <a:srgbClr val="10CF9B"/>
                        </a:buClr>
                        <a:buSzPct val="65000"/>
                        <a:buFont typeface="Wingdings 2" pitchFamily="18" charset="2"/>
                        <a:defRPr>
                          <a:solidFill>
                            <a:schemeClr val="tx1"/>
                          </a:solidFill>
                          <a:latin typeface="Calibri" pitchFamily="34" charset="0"/>
                        </a:defRPr>
                      </a:lvl5pPr>
                      <a:lvl6pPr marL="25146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6pPr>
                      <a:lvl7pPr marL="29718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7pPr>
                      <a:lvl8pPr marL="34290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8pPr>
                      <a:lvl9pPr marL="38862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bg1"/>
                          </a:solidFill>
                          <a:effectLst/>
                          <a:latin typeface="Calibri" pitchFamily="34" charset="0"/>
                          <a:cs typeface="Arial" charset="0"/>
                        </a:rPr>
                        <a:t>Large cost of data storage if high temporal resolution data are needed.</a:t>
                      </a:r>
                    </a:p>
                  </a:txBody>
                  <a:tcPr marL="87782" marR="87782" marT="45711" marB="45711" horzOverflow="overflow">
                    <a:lnL>
                      <a:noFill/>
                    </a:lnL>
                    <a:lnR>
                      <a:noFill/>
                    </a:lnR>
                    <a:lnT>
                      <a:noFill/>
                    </a:lnT>
                    <a:lnB>
                      <a:noFill/>
                    </a:lnB>
                    <a:lnTlToBr>
                      <a:noFill/>
                    </a:lnTlToBr>
                    <a:lnBlToTr>
                      <a:noFill/>
                    </a:lnBlToTr>
                    <a:solidFill>
                      <a:schemeClr val="accent1">
                        <a:alpha val="20000"/>
                      </a:schemeClr>
                    </a:solidFill>
                  </a:tcPr>
                </a:tc>
              </a:tr>
              <a:tr h="624705">
                <a:tc>
                  <a:txBody>
                    <a:bodyPr/>
                    <a:lstStyle>
                      <a:lvl1pPr eaLnBrk="0" hangingPunct="0">
                        <a:spcBef>
                          <a:spcPct val="20000"/>
                        </a:spcBef>
                        <a:buClr>
                          <a:srgbClr val="0BD0D9"/>
                        </a:buClr>
                        <a:buSzPct val="95000"/>
                        <a:buFont typeface="Wingdings 2" pitchFamily="18" charset="2"/>
                        <a:defRPr sz="2200">
                          <a:solidFill>
                            <a:schemeClr val="tx1"/>
                          </a:solidFill>
                          <a:latin typeface="Calibri" pitchFamily="34" charset="0"/>
                        </a:defRPr>
                      </a:lvl1pPr>
                      <a:lvl2pPr marL="742950" indent="-285750" eaLnBrk="0" hangingPunct="0">
                        <a:spcBef>
                          <a:spcPct val="20000"/>
                        </a:spcBef>
                        <a:buClr>
                          <a:schemeClr val="accent1"/>
                        </a:buClr>
                        <a:buSzPct val="85000"/>
                        <a:buFont typeface="Wingdings 2" pitchFamily="18" charset="2"/>
                        <a:defRPr sz="2000">
                          <a:solidFill>
                            <a:schemeClr val="tx1"/>
                          </a:solidFill>
                          <a:latin typeface="Calibri" pitchFamily="34" charset="0"/>
                        </a:defRPr>
                      </a:lvl2pPr>
                      <a:lvl3pPr marL="1143000" indent="-228600" eaLnBrk="0" hangingPunct="0">
                        <a:spcBef>
                          <a:spcPct val="20000"/>
                        </a:spcBef>
                        <a:buClr>
                          <a:schemeClr val="accent2"/>
                        </a:buClr>
                        <a:buSzPct val="70000"/>
                        <a:buFont typeface="Wingdings 2" pitchFamily="18" charset="2"/>
                        <a:defRPr sz="1900">
                          <a:solidFill>
                            <a:schemeClr val="tx1"/>
                          </a:solidFill>
                          <a:latin typeface="Calibri" pitchFamily="34" charset="0"/>
                        </a:defRPr>
                      </a:lvl3pPr>
                      <a:lvl4pPr marL="1600200" indent="-228600" eaLnBrk="0" hangingPunct="0">
                        <a:spcBef>
                          <a:spcPct val="20000"/>
                        </a:spcBef>
                        <a:buClr>
                          <a:srgbClr val="0BD0D9"/>
                        </a:buClr>
                        <a:buSzPct val="65000"/>
                        <a:buFont typeface="Wingdings 2" pitchFamily="18" charset="2"/>
                        <a:defRPr>
                          <a:solidFill>
                            <a:schemeClr val="tx1"/>
                          </a:solidFill>
                          <a:latin typeface="Calibri" pitchFamily="34" charset="0"/>
                        </a:defRPr>
                      </a:lvl4pPr>
                      <a:lvl5pPr marL="2057400" indent="-228600" eaLnBrk="0" hangingPunct="0">
                        <a:spcBef>
                          <a:spcPct val="20000"/>
                        </a:spcBef>
                        <a:buClr>
                          <a:srgbClr val="10CF9B"/>
                        </a:buClr>
                        <a:buSzPct val="65000"/>
                        <a:buFont typeface="Wingdings 2" pitchFamily="18" charset="2"/>
                        <a:defRPr>
                          <a:solidFill>
                            <a:schemeClr val="tx1"/>
                          </a:solidFill>
                          <a:latin typeface="Calibri" pitchFamily="34" charset="0"/>
                        </a:defRPr>
                      </a:lvl5pPr>
                      <a:lvl6pPr marL="25146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6pPr>
                      <a:lvl7pPr marL="29718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7pPr>
                      <a:lvl8pPr marL="34290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8pPr>
                      <a:lvl9pPr marL="38862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bg1"/>
                          </a:solidFill>
                          <a:effectLst/>
                          <a:latin typeface="Calibri" pitchFamily="34" charset="0"/>
                          <a:cs typeface="Arial" charset="0"/>
                        </a:rPr>
                        <a:t>Multiple simulations </a:t>
                      </a:r>
                    </a:p>
                  </a:txBody>
                  <a:tcPr marL="87782" marR="87782" marT="45711" marB="45711" horzOverflow="overflow">
                    <a:lnL>
                      <a:noFill/>
                    </a:lnL>
                    <a:lnR>
                      <a:noFill/>
                    </a:lnR>
                    <a:lnT>
                      <a:noFill/>
                    </a:lnT>
                    <a:lnB>
                      <a:noFill/>
                    </a:lnB>
                    <a:lnTlToBr>
                      <a:noFill/>
                    </a:lnTlToBr>
                    <a:lnBlToTr>
                      <a:noFill/>
                    </a:lnBlToTr>
                    <a:noFill/>
                  </a:tcPr>
                </a:tc>
                <a:tc>
                  <a:txBody>
                    <a:bodyPr/>
                    <a:lstStyle>
                      <a:lvl1pPr eaLnBrk="0" hangingPunct="0">
                        <a:spcBef>
                          <a:spcPct val="20000"/>
                        </a:spcBef>
                        <a:buClr>
                          <a:srgbClr val="0BD0D9"/>
                        </a:buClr>
                        <a:buSzPct val="95000"/>
                        <a:buFont typeface="Wingdings 2" pitchFamily="18" charset="2"/>
                        <a:defRPr sz="2200">
                          <a:solidFill>
                            <a:schemeClr val="tx1"/>
                          </a:solidFill>
                          <a:latin typeface="Calibri" pitchFamily="34" charset="0"/>
                        </a:defRPr>
                      </a:lvl1pPr>
                      <a:lvl2pPr marL="742950" indent="-285750" eaLnBrk="0" hangingPunct="0">
                        <a:spcBef>
                          <a:spcPct val="20000"/>
                        </a:spcBef>
                        <a:buClr>
                          <a:schemeClr val="accent1"/>
                        </a:buClr>
                        <a:buSzPct val="85000"/>
                        <a:buFont typeface="Wingdings 2" pitchFamily="18" charset="2"/>
                        <a:defRPr sz="2000">
                          <a:solidFill>
                            <a:schemeClr val="tx1"/>
                          </a:solidFill>
                          <a:latin typeface="Calibri" pitchFamily="34" charset="0"/>
                        </a:defRPr>
                      </a:lvl2pPr>
                      <a:lvl3pPr marL="1143000" indent="-228600" eaLnBrk="0" hangingPunct="0">
                        <a:spcBef>
                          <a:spcPct val="20000"/>
                        </a:spcBef>
                        <a:buClr>
                          <a:schemeClr val="accent2"/>
                        </a:buClr>
                        <a:buSzPct val="70000"/>
                        <a:buFont typeface="Wingdings 2" pitchFamily="18" charset="2"/>
                        <a:defRPr sz="1900">
                          <a:solidFill>
                            <a:schemeClr val="tx1"/>
                          </a:solidFill>
                          <a:latin typeface="Calibri" pitchFamily="34" charset="0"/>
                        </a:defRPr>
                      </a:lvl3pPr>
                      <a:lvl4pPr marL="1600200" indent="-228600" eaLnBrk="0" hangingPunct="0">
                        <a:spcBef>
                          <a:spcPct val="20000"/>
                        </a:spcBef>
                        <a:buClr>
                          <a:srgbClr val="0BD0D9"/>
                        </a:buClr>
                        <a:buSzPct val="65000"/>
                        <a:buFont typeface="Wingdings 2" pitchFamily="18" charset="2"/>
                        <a:defRPr>
                          <a:solidFill>
                            <a:schemeClr val="tx1"/>
                          </a:solidFill>
                          <a:latin typeface="Calibri" pitchFamily="34" charset="0"/>
                        </a:defRPr>
                      </a:lvl4pPr>
                      <a:lvl5pPr marL="2057400" indent="-228600" eaLnBrk="0" hangingPunct="0">
                        <a:spcBef>
                          <a:spcPct val="20000"/>
                        </a:spcBef>
                        <a:buClr>
                          <a:srgbClr val="10CF9B"/>
                        </a:buClr>
                        <a:buSzPct val="65000"/>
                        <a:buFont typeface="Wingdings 2" pitchFamily="18" charset="2"/>
                        <a:defRPr>
                          <a:solidFill>
                            <a:schemeClr val="tx1"/>
                          </a:solidFill>
                          <a:latin typeface="Calibri" pitchFamily="34" charset="0"/>
                        </a:defRPr>
                      </a:lvl5pPr>
                      <a:lvl6pPr marL="25146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6pPr>
                      <a:lvl7pPr marL="29718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7pPr>
                      <a:lvl8pPr marL="34290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8pPr>
                      <a:lvl9pPr marL="38862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bg1"/>
                          </a:solidFill>
                          <a:effectLst/>
                          <a:latin typeface="Calibri" pitchFamily="34" charset="0"/>
                          <a:cs typeface="Arial" charset="0"/>
                        </a:rPr>
                        <a:t>Requires repeating the meteorological simulation.</a:t>
                      </a:r>
                    </a:p>
                  </a:txBody>
                  <a:tcPr marL="87782" marR="87782" marT="45711" marB="45711" horzOverflow="overflow">
                    <a:lnL>
                      <a:noFill/>
                    </a:lnL>
                    <a:lnR>
                      <a:noFill/>
                    </a:lnR>
                    <a:lnT>
                      <a:noFill/>
                    </a:lnT>
                    <a:lnB>
                      <a:noFill/>
                    </a:lnB>
                    <a:lnTlToBr>
                      <a:noFill/>
                    </a:lnTlToBr>
                    <a:lnBlToTr>
                      <a:noFill/>
                    </a:lnBlToTr>
                    <a:noFill/>
                  </a:tcPr>
                </a:tc>
                <a:tc>
                  <a:txBody>
                    <a:bodyPr/>
                    <a:lstStyle>
                      <a:lvl1pPr eaLnBrk="0" hangingPunct="0">
                        <a:spcBef>
                          <a:spcPct val="20000"/>
                        </a:spcBef>
                        <a:buClr>
                          <a:srgbClr val="0BD0D9"/>
                        </a:buClr>
                        <a:buSzPct val="95000"/>
                        <a:buFont typeface="Wingdings 2" pitchFamily="18" charset="2"/>
                        <a:defRPr sz="2200">
                          <a:solidFill>
                            <a:schemeClr val="tx1"/>
                          </a:solidFill>
                          <a:latin typeface="Calibri" pitchFamily="34" charset="0"/>
                        </a:defRPr>
                      </a:lvl1pPr>
                      <a:lvl2pPr marL="742950" indent="-285750" eaLnBrk="0" hangingPunct="0">
                        <a:spcBef>
                          <a:spcPct val="20000"/>
                        </a:spcBef>
                        <a:buClr>
                          <a:schemeClr val="accent1"/>
                        </a:buClr>
                        <a:buSzPct val="85000"/>
                        <a:buFont typeface="Wingdings 2" pitchFamily="18" charset="2"/>
                        <a:defRPr sz="2000">
                          <a:solidFill>
                            <a:schemeClr val="tx1"/>
                          </a:solidFill>
                          <a:latin typeface="Calibri" pitchFamily="34" charset="0"/>
                        </a:defRPr>
                      </a:lvl2pPr>
                      <a:lvl3pPr marL="1143000" indent="-228600" eaLnBrk="0" hangingPunct="0">
                        <a:spcBef>
                          <a:spcPct val="20000"/>
                        </a:spcBef>
                        <a:buClr>
                          <a:schemeClr val="accent2"/>
                        </a:buClr>
                        <a:buSzPct val="70000"/>
                        <a:buFont typeface="Wingdings 2" pitchFamily="18" charset="2"/>
                        <a:defRPr sz="1900">
                          <a:solidFill>
                            <a:schemeClr val="tx1"/>
                          </a:solidFill>
                          <a:latin typeface="Calibri" pitchFamily="34" charset="0"/>
                        </a:defRPr>
                      </a:lvl3pPr>
                      <a:lvl4pPr marL="1600200" indent="-228600" eaLnBrk="0" hangingPunct="0">
                        <a:spcBef>
                          <a:spcPct val="20000"/>
                        </a:spcBef>
                        <a:buClr>
                          <a:srgbClr val="0BD0D9"/>
                        </a:buClr>
                        <a:buSzPct val="65000"/>
                        <a:buFont typeface="Wingdings 2" pitchFamily="18" charset="2"/>
                        <a:defRPr>
                          <a:solidFill>
                            <a:schemeClr val="tx1"/>
                          </a:solidFill>
                          <a:latin typeface="Calibri" pitchFamily="34" charset="0"/>
                        </a:defRPr>
                      </a:lvl4pPr>
                      <a:lvl5pPr marL="2057400" indent="-228600" eaLnBrk="0" hangingPunct="0">
                        <a:spcBef>
                          <a:spcPct val="20000"/>
                        </a:spcBef>
                        <a:buClr>
                          <a:srgbClr val="10CF9B"/>
                        </a:buClr>
                        <a:buSzPct val="65000"/>
                        <a:buFont typeface="Wingdings 2" pitchFamily="18" charset="2"/>
                        <a:defRPr>
                          <a:solidFill>
                            <a:schemeClr val="tx1"/>
                          </a:solidFill>
                          <a:latin typeface="Calibri" pitchFamily="34" charset="0"/>
                        </a:defRPr>
                      </a:lvl5pPr>
                      <a:lvl6pPr marL="25146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6pPr>
                      <a:lvl7pPr marL="29718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7pPr>
                      <a:lvl8pPr marL="34290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8pPr>
                      <a:lvl9pPr marL="3886200" indent="-228600" eaLnBrk="0" fontAlgn="base" hangingPunct="0">
                        <a:spcBef>
                          <a:spcPct val="20000"/>
                        </a:spcBef>
                        <a:spcAft>
                          <a:spcPct val="0"/>
                        </a:spcAft>
                        <a:buClr>
                          <a:srgbClr val="10CF9B"/>
                        </a:buClr>
                        <a:buSzPct val="65000"/>
                        <a:buFont typeface="Wingdings 2" pitchFamily="18" charset="2"/>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bg1"/>
                          </a:solidFill>
                          <a:effectLst/>
                          <a:latin typeface="Calibri" pitchFamily="34" charset="0"/>
                          <a:cs typeface="Arial" charset="0"/>
                        </a:rPr>
                        <a:t>Only one meteorological simulation is required.</a:t>
                      </a:r>
                    </a:p>
                  </a:txBody>
                  <a:tcPr marL="87782" marR="87782" marT="45711" marB="45711" horzOverflow="overflow">
                    <a:lnL>
                      <a:noFill/>
                    </a:lnL>
                    <a:lnR>
                      <a:noFill/>
                    </a:lnR>
                    <a:lnT>
                      <a:noFill/>
                    </a:lnT>
                    <a:lnB>
                      <a:noFill/>
                    </a:lnB>
                    <a:lnTlToBr>
                      <a:noFill/>
                    </a:lnTlToBr>
                    <a:lnBlToTr>
                      <a:noFill/>
                    </a:lnBlToTr>
                    <a:noFill/>
                  </a:tcPr>
                </a:tc>
              </a:tr>
            </a:tbl>
          </a:graphicData>
        </a:graphic>
      </p:graphicFrame>
      <p:sp>
        <p:nvSpPr>
          <p:cNvPr id="3" name="Rectangle 2"/>
          <p:cNvSpPr/>
          <p:nvPr/>
        </p:nvSpPr>
        <p:spPr>
          <a:xfrm>
            <a:off x="419100" y="304800"/>
            <a:ext cx="8382000" cy="954088"/>
          </a:xfrm>
          <a:prstGeom prst="rect">
            <a:avLst/>
          </a:prstGeom>
        </p:spPr>
        <p:txBody>
          <a:bodyPr>
            <a:spAutoFit/>
          </a:bodyPr>
          <a:lstStyle/>
          <a:p>
            <a:pPr algn="ctr">
              <a:defRPr/>
            </a:pPr>
            <a:r>
              <a:rPr lang="en-US" sz="3200" dirty="0">
                <a:solidFill>
                  <a:schemeClr val="bg1"/>
                </a:solidFill>
                <a:latin typeface="+mj-lt"/>
                <a:cs typeface="Arial" panose="020B0604020202020204" pitchFamily="34" charset="0"/>
              </a:rPr>
              <a:t>Inline versus </a:t>
            </a:r>
            <a:r>
              <a:rPr lang="en-US" sz="3200" dirty="0" smtClean="0">
                <a:solidFill>
                  <a:schemeClr val="bg1"/>
                </a:solidFill>
                <a:latin typeface="+mj-lt"/>
                <a:cs typeface="Arial" panose="020B0604020202020204" pitchFamily="34" charset="0"/>
              </a:rPr>
              <a:t>Offline (</a:t>
            </a:r>
            <a:r>
              <a:rPr lang="en-US" sz="3200" dirty="0" err="1" smtClean="0">
                <a:solidFill>
                  <a:schemeClr val="bg1"/>
                </a:solidFill>
                <a:latin typeface="+mj-lt"/>
                <a:cs typeface="Arial" panose="020B0604020202020204" pitchFamily="34" charset="0"/>
              </a:rPr>
              <a:t>Fantine</a:t>
            </a:r>
            <a:r>
              <a:rPr lang="en-US" sz="3200" dirty="0" smtClean="0">
                <a:solidFill>
                  <a:schemeClr val="bg1"/>
                </a:solidFill>
                <a:latin typeface="+mj-lt"/>
                <a:cs typeface="Arial" panose="020B0604020202020204" pitchFamily="34" charset="0"/>
              </a:rPr>
              <a:t> Ngan’s poster)</a:t>
            </a:r>
            <a:endParaRPr lang="en-US" sz="3200" dirty="0">
              <a:solidFill>
                <a:schemeClr val="bg1"/>
              </a:solidFill>
              <a:latin typeface="+mj-lt"/>
              <a:cs typeface="Arial" panose="020B0604020202020204" pitchFamily="34" charset="0"/>
            </a:endParaRPr>
          </a:p>
          <a:p>
            <a:pPr algn="ctr">
              <a:defRPr/>
            </a:pPr>
            <a:r>
              <a:rPr lang="en-US" sz="2400" dirty="0">
                <a:solidFill>
                  <a:schemeClr val="bg1"/>
                </a:solidFill>
                <a:latin typeface="+mj-lt"/>
                <a:cs typeface="Arial" panose="020B0604020202020204" pitchFamily="34" charset="0"/>
              </a:rPr>
              <a:t>Comparison of inline and offline approaches</a:t>
            </a:r>
          </a:p>
        </p:txBody>
      </p:sp>
      <p:sp>
        <p:nvSpPr>
          <p:cNvPr id="8" name="Slide Number Placeholder 4"/>
          <p:cNvSpPr>
            <a:spLocks noGrp="1"/>
          </p:cNvSpPr>
          <p:nvPr>
            <p:ph type="sldNum" sz="quarter" idx="11"/>
          </p:nvPr>
        </p:nvSpPr>
        <p:spPr>
          <a:xfrm>
            <a:off x="6781800" y="6416675"/>
            <a:ext cx="2133600" cy="365125"/>
          </a:xfrm>
        </p:spPr>
        <p:txBody>
          <a:bodyPr/>
          <a:lstStyle/>
          <a:p>
            <a:fld id="{66CAC88C-31F3-4764-B964-B930D18D7C5C}" type="slidenum">
              <a:rPr lang="en-US" smtClean="0"/>
              <a:t>20</a:t>
            </a:fld>
            <a:endParaRPr lang="en-US" dirty="0"/>
          </a:p>
        </p:txBody>
      </p:sp>
      <p:sp>
        <p:nvSpPr>
          <p:cNvPr id="9" name="Footer Placeholder 3"/>
          <p:cNvSpPr>
            <a:spLocks noGrp="1"/>
          </p:cNvSpPr>
          <p:nvPr>
            <p:ph type="ftr" sz="quarter" idx="10"/>
          </p:nvPr>
        </p:nvSpPr>
        <p:spPr>
          <a:xfrm>
            <a:off x="0" y="6492875"/>
            <a:ext cx="2895600" cy="365125"/>
          </a:xfrm>
        </p:spPr>
        <p:txBody>
          <a:bodyPr/>
          <a:lstStyle/>
          <a:p>
            <a:r>
              <a:rPr lang="en-US" dirty="0" smtClean="0"/>
              <a:t>ARL Science Review, June 21-23, 2016</a:t>
            </a:r>
            <a:endParaRPr lang="en-US" dirty="0"/>
          </a:p>
        </p:txBody>
      </p:sp>
    </p:spTree>
    <p:extLst>
      <p:ext uri="{BB962C8B-B14F-4D97-AF65-F5344CB8AC3E}">
        <p14:creationId xmlns:p14="http://schemas.microsoft.com/office/powerpoint/2010/main" val="15302089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6231" y="1371600"/>
            <a:ext cx="8275288" cy="3936874"/>
            <a:chOff x="533399" y="1295400"/>
            <a:chExt cx="8275288" cy="3936874"/>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5502" r="3367"/>
            <a:stretch/>
          </p:blipFill>
          <p:spPr bwMode="auto">
            <a:xfrm>
              <a:off x="533399" y="1295400"/>
              <a:ext cx="7829551" cy="3936874"/>
            </a:xfrm>
            <a:prstGeom prst="rect">
              <a:avLst/>
            </a:prstGeom>
            <a:noFill/>
            <a:ln>
              <a:noFill/>
            </a:ln>
            <a:extLst>
              <a:ext uri="{53640926-AAD7-44D8-BBD7-CCE9431645EC}">
                <a14:shadowObscured xmlns:a14="http://schemas.microsoft.com/office/drawing/2010/main"/>
              </a:ext>
            </a:extLst>
          </p:spPr>
        </p:pic>
        <p:pic>
          <p:nvPicPr>
            <p:cNvPr id="7" name="Picture 2" descr="C:\Users\fantine.ngan\Desktop\tmp-plot\SAGE\SAG14-d04-HGT.gif"/>
            <p:cNvPicPr>
              <a:picLocks noChangeAspect="1" noChangeArrowheads="1"/>
            </p:cNvPicPr>
            <p:nvPr/>
          </p:nvPicPr>
          <p:blipFill rotWithShape="1">
            <a:blip r:embed="rId4">
              <a:extLst>
                <a:ext uri="{28A0092B-C50C-407E-A947-70E740481C1C}">
                  <a14:useLocalDpi xmlns:a14="http://schemas.microsoft.com/office/drawing/2010/main" val="0"/>
                </a:ext>
              </a:extLst>
            </a:blip>
            <a:srcRect l="92510" t="21403" b="9709"/>
            <a:stretch/>
          </p:blipFill>
          <p:spPr bwMode="auto">
            <a:xfrm>
              <a:off x="8362950" y="1409700"/>
              <a:ext cx="445737" cy="34283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265195" y="4585943"/>
              <a:ext cx="3149173" cy="646331"/>
            </a:xfrm>
            <a:prstGeom prst="rect">
              <a:avLst/>
            </a:prstGeom>
          </p:spPr>
          <p:txBody>
            <a:bodyPr wrap="square">
              <a:spAutoFit/>
            </a:bodyPr>
            <a:lstStyle/>
            <a:p>
              <a:r>
                <a:rPr lang="en-US" sz="1200" i="1" dirty="0" smtClean="0">
                  <a:solidFill>
                    <a:schemeClr val="bg1"/>
                  </a:solidFill>
                  <a:latin typeface="Arial" panose="020B0604020202020204" pitchFamily="34" charset="0"/>
                  <a:cs typeface="Arial" panose="020B0604020202020204" pitchFamily="34" charset="0"/>
                </a:rPr>
                <a:t>Shaded color – terrain height</a:t>
              </a:r>
              <a:endParaRPr lang="en-US" sz="1200" i="1" dirty="0">
                <a:solidFill>
                  <a:schemeClr val="bg1"/>
                </a:solidFill>
                <a:latin typeface="Arial" panose="020B0604020202020204" pitchFamily="34" charset="0"/>
                <a:cs typeface="Arial" panose="020B0604020202020204" pitchFamily="34" charset="0"/>
              </a:endParaRPr>
            </a:p>
            <a:p>
              <a:r>
                <a:rPr lang="en-US" sz="1200" i="1" dirty="0" smtClean="0">
                  <a:solidFill>
                    <a:schemeClr val="bg1"/>
                  </a:solidFill>
                  <a:latin typeface="Arial" panose="020B0604020202020204" pitchFamily="34" charset="0"/>
                  <a:cs typeface="Arial" panose="020B0604020202020204" pitchFamily="34" charset="0"/>
                </a:rPr>
                <a:t>Red dot – release location</a:t>
              </a:r>
            </a:p>
            <a:p>
              <a:r>
                <a:rPr lang="en-US" sz="1200" i="1" dirty="0" smtClean="0">
                  <a:solidFill>
                    <a:schemeClr val="bg1"/>
                  </a:solidFill>
                  <a:latin typeface="Arial" panose="020B0604020202020204" pitchFamily="34" charset="0"/>
                  <a:cs typeface="Arial" panose="020B0604020202020204" pitchFamily="34" charset="0"/>
                </a:rPr>
                <a:t>Small black dots – sampling network</a:t>
              </a:r>
              <a:endParaRPr lang="en-US" sz="1200" i="1" dirty="0">
                <a:solidFill>
                  <a:schemeClr val="bg1"/>
                </a:solidFill>
                <a:latin typeface="Arial" panose="020B0604020202020204" pitchFamily="34" charset="0"/>
                <a:cs typeface="Arial" panose="020B0604020202020204" pitchFamily="34" charset="0"/>
              </a:endParaRPr>
            </a:p>
          </p:txBody>
        </p:sp>
      </p:grpSp>
      <p:sp>
        <p:nvSpPr>
          <p:cNvPr id="11" name="Content Placeholder 11"/>
          <p:cNvSpPr txBox="1">
            <a:spLocks/>
          </p:cNvSpPr>
          <p:nvPr/>
        </p:nvSpPr>
        <p:spPr>
          <a:xfrm>
            <a:off x="152400" y="5486304"/>
            <a:ext cx="7924800" cy="660463"/>
          </a:xfrm>
          <a:prstGeom prst="rect">
            <a:avLst/>
          </a:prstGeom>
        </p:spPr>
        <p:txBody>
          <a:bodyPr vert="horz">
            <a:normAutofit fontScale="62500" lnSpcReduction="20000"/>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a:lstStyle>
          <a:p>
            <a:pPr fontAlgn="auto">
              <a:spcAft>
                <a:spcPts val="0"/>
              </a:spcAft>
              <a:buFont typeface="Wingdings" panose="05000000000000000000" pitchFamily="2" charset="2"/>
              <a:buChar char="v"/>
            </a:pPr>
            <a:r>
              <a:rPr lang="en-US" sz="1800" dirty="0">
                <a:solidFill>
                  <a:schemeClr val="bg1"/>
                </a:solidFill>
                <a:latin typeface="Arial" panose="020B0604020202020204" pitchFamily="34" charset="0"/>
                <a:cs typeface="Arial" panose="020B0604020202020204" pitchFamily="34" charset="0"/>
              </a:rPr>
              <a:t>Horizontal grid: 27km, 9km, 3km, 1km and 333m</a:t>
            </a:r>
          </a:p>
          <a:p>
            <a:pPr fontAlgn="auto">
              <a:spcAft>
                <a:spcPts val="0"/>
              </a:spcAft>
              <a:buFont typeface="Wingdings" panose="05000000000000000000" pitchFamily="2" charset="2"/>
              <a:buChar char="v"/>
            </a:pPr>
            <a:r>
              <a:rPr lang="en-US" sz="1800" dirty="0">
                <a:solidFill>
                  <a:schemeClr val="bg1"/>
                </a:solidFill>
                <a:latin typeface="Arial" panose="020B0604020202020204" pitchFamily="34" charset="0"/>
                <a:cs typeface="Arial" panose="020B0604020202020204" pitchFamily="34" charset="0"/>
              </a:rPr>
              <a:t>Vertical coordinate: 33 layers with the 1st mid-layer at around 8m and 20 layers included below 850 </a:t>
            </a:r>
            <a:r>
              <a:rPr lang="en-US" sz="1800" dirty="0" err="1">
                <a:solidFill>
                  <a:schemeClr val="bg1"/>
                </a:solidFill>
                <a:latin typeface="Arial" panose="020B0604020202020204" pitchFamily="34" charset="0"/>
                <a:cs typeface="Arial" panose="020B0604020202020204" pitchFamily="34" charset="0"/>
              </a:rPr>
              <a:t>hPa</a:t>
            </a:r>
            <a:r>
              <a:rPr lang="en-US" sz="1800" dirty="0">
                <a:solidFill>
                  <a:schemeClr val="bg1"/>
                </a:solidFill>
                <a:latin typeface="Arial" panose="020B0604020202020204" pitchFamily="34" charset="0"/>
                <a:cs typeface="Arial" panose="020B0604020202020204" pitchFamily="34" charset="0"/>
              </a:rPr>
              <a:t>. </a:t>
            </a:r>
            <a:endParaRPr lang="en-US" sz="1800" dirty="0" smtClean="0">
              <a:solidFill>
                <a:schemeClr val="bg1"/>
              </a:solidFill>
              <a:latin typeface="Arial" panose="020B0604020202020204" pitchFamily="34" charset="0"/>
              <a:cs typeface="Arial" panose="020B0604020202020204" pitchFamily="34" charset="0"/>
            </a:endParaRPr>
          </a:p>
          <a:p>
            <a:pPr fontAlgn="auto">
              <a:spcAft>
                <a:spcPts val="0"/>
              </a:spcAft>
              <a:buFont typeface="Wingdings" panose="05000000000000000000" pitchFamily="2" charset="2"/>
              <a:buChar char="v"/>
            </a:pPr>
            <a:r>
              <a:rPr lang="en-US" sz="1800" dirty="0" smtClean="0">
                <a:solidFill>
                  <a:schemeClr val="bg1"/>
                </a:solidFill>
                <a:latin typeface="Arial" panose="020B0604020202020204" pitchFamily="34" charset="0"/>
                <a:cs typeface="Arial" panose="020B0604020202020204" pitchFamily="34" charset="0"/>
              </a:rPr>
              <a:t>Simulation period: 2013/10/07 00UTC – 10/08 00UTC</a:t>
            </a:r>
          </a:p>
          <a:p>
            <a:pPr marL="0" indent="0" fontAlgn="auto">
              <a:spcAft>
                <a:spcPts val="0"/>
              </a:spcAft>
              <a:buFont typeface="Wingdings"/>
              <a:buNone/>
            </a:pPr>
            <a:endParaRPr lang="en-US" sz="1800" dirty="0" smtClean="0">
              <a:solidFill>
                <a:schemeClr val="bg1"/>
              </a:solidFill>
              <a:latin typeface="Arial" panose="020B0604020202020204" pitchFamily="34" charset="0"/>
              <a:cs typeface="Arial" panose="020B0604020202020204" pitchFamily="34" charset="0"/>
            </a:endParaRPr>
          </a:p>
        </p:txBody>
      </p:sp>
      <p:sp>
        <p:nvSpPr>
          <p:cNvPr id="12" name="Title 6"/>
          <p:cNvSpPr txBox="1">
            <a:spLocks/>
          </p:cNvSpPr>
          <p:nvPr/>
        </p:nvSpPr>
        <p:spPr>
          <a:xfrm>
            <a:off x="533400" y="438150"/>
            <a:ext cx="8153400" cy="704850"/>
          </a:xfrm>
          <a:prstGeom prst="rect">
            <a:avLst/>
          </a:prstGeom>
        </p:spPr>
        <p:txBody>
          <a:bodyPr/>
          <a:lstStyle>
            <a:lvl1pPr algn="l" rtl="0" eaLnBrk="0" fontAlgn="base" hangingPunct="0">
              <a:spcBef>
                <a:spcPct val="0"/>
              </a:spcBef>
              <a:spcAft>
                <a:spcPct val="0"/>
              </a:spcAft>
              <a:defRPr sz="3600" kern="1200">
                <a:solidFill>
                  <a:schemeClr val="tx1"/>
                </a:solidFill>
                <a:latin typeface="+mn-lt"/>
                <a:ea typeface="ＭＳ Ｐゴシック" charset="-128"/>
                <a:cs typeface="ＭＳ Ｐゴシック" charset="-128"/>
              </a:defRPr>
            </a:lvl1pPr>
            <a:lvl2pPr algn="l" rtl="0" eaLnBrk="0" fontAlgn="base" hangingPunct="0">
              <a:spcBef>
                <a:spcPct val="0"/>
              </a:spcBef>
              <a:spcAft>
                <a:spcPct val="0"/>
              </a:spcAft>
              <a:defRPr sz="3600">
                <a:solidFill>
                  <a:schemeClr val="tx1"/>
                </a:solidFill>
                <a:latin typeface="Calibri" charset="0"/>
                <a:ea typeface="ＭＳ Ｐゴシック" charset="-128"/>
                <a:cs typeface="ＭＳ Ｐゴシック" charset="-128"/>
              </a:defRPr>
            </a:lvl2pPr>
            <a:lvl3pPr algn="l" rtl="0" eaLnBrk="0" fontAlgn="base" hangingPunct="0">
              <a:spcBef>
                <a:spcPct val="0"/>
              </a:spcBef>
              <a:spcAft>
                <a:spcPct val="0"/>
              </a:spcAft>
              <a:defRPr sz="3600">
                <a:solidFill>
                  <a:schemeClr val="tx1"/>
                </a:solidFill>
                <a:latin typeface="Calibri" charset="0"/>
                <a:ea typeface="ＭＳ Ｐゴシック" charset="-128"/>
                <a:cs typeface="ＭＳ Ｐゴシック" charset="-128"/>
              </a:defRPr>
            </a:lvl3pPr>
            <a:lvl4pPr algn="l" rtl="0" eaLnBrk="0" fontAlgn="base" hangingPunct="0">
              <a:spcBef>
                <a:spcPct val="0"/>
              </a:spcBef>
              <a:spcAft>
                <a:spcPct val="0"/>
              </a:spcAft>
              <a:defRPr sz="3600">
                <a:solidFill>
                  <a:schemeClr val="tx1"/>
                </a:solidFill>
                <a:latin typeface="Calibri" charset="0"/>
                <a:ea typeface="ＭＳ Ｐゴシック" charset="-128"/>
                <a:cs typeface="ＭＳ Ｐゴシック" charset="-128"/>
              </a:defRPr>
            </a:lvl4pPr>
            <a:lvl5pPr algn="l" rtl="0" eaLnBrk="0" fontAlgn="base" hangingPunct="0">
              <a:spcBef>
                <a:spcPct val="0"/>
              </a:spcBef>
              <a:spcAft>
                <a:spcPct val="0"/>
              </a:spcAft>
              <a:defRPr sz="3600">
                <a:solidFill>
                  <a:schemeClr val="tx1"/>
                </a:solidFill>
                <a:latin typeface="Calibri" charset="0"/>
                <a:ea typeface="ＭＳ Ｐゴシック" charset="-128"/>
                <a:cs typeface="ＭＳ Ｐゴシック" charset="-128"/>
              </a:defRPr>
            </a:lvl5pPr>
            <a:lvl6pPr marL="457200" algn="l" rtl="0" fontAlgn="base">
              <a:spcBef>
                <a:spcPct val="0"/>
              </a:spcBef>
              <a:spcAft>
                <a:spcPct val="0"/>
              </a:spcAft>
              <a:defRPr sz="3600">
                <a:solidFill>
                  <a:schemeClr val="tx1"/>
                </a:solidFill>
                <a:latin typeface="Calibri" charset="0"/>
                <a:ea typeface="ＭＳ Ｐゴシック" charset="-128"/>
                <a:cs typeface="ＭＳ Ｐゴシック" charset="-128"/>
              </a:defRPr>
            </a:lvl6pPr>
            <a:lvl7pPr marL="914400" algn="l" rtl="0" fontAlgn="base">
              <a:spcBef>
                <a:spcPct val="0"/>
              </a:spcBef>
              <a:spcAft>
                <a:spcPct val="0"/>
              </a:spcAft>
              <a:defRPr sz="3600">
                <a:solidFill>
                  <a:schemeClr val="tx1"/>
                </a:solidFill>
                <a:latin typeface="Calibri" charset="0"/>
                <a:ea typeface="ＭＳ Ｐゴシック" charset="-128"/>
                <a:cs typeface="ＭＳ Ｐゴシック" charset="-128"/>
              </a:defRPr>
            </a:lvl7pPr>
            <a:lvl8pPr marL="1371600" algn="l" rtl="0" fontAlgn="base">
              <a:spcBef>
                <a:spcPct val="0"/>
              </a:spcBef>
              <a:spcAft>
                <a:spcPct val="0"/>
              </a:spcAft>
              <a:defRPr sz="3600">
                <a:solidFill>
                  <a:schemeClr val="tx1"/>
                </a:solidFill>
                <a:latin typeface="Calibri" charset="0"/>
                <a:ea typeface="ＭＳ Ｐゴシック" charset="-128"/>
                <a:cs typeface="ＭＳ Ｐゴシック" charset="-128"/>
              </a:defRPr>
            </a:lvl8pPr>
            <a:lvl9pPr marL="1828800" algn="l" rtl="0" fontAlgn="base">
              <a:spcBef>
                <a:spcPct val="0"/>
              </a:spcBef>
              <a:spcAft>
                <a:spcPct val="0"/>
              </a:spcAft>
              <a:defRPr sz="3600">
                <a:solidFill>
                  <a:schemeClr val="tx1"/>
                </a:solidFill>
                <a:latin typeface="Calibri" charset="0"/>
                <a:ea typeface="ＭＳ Ｐゴシック" charset="-128"/>
                <a:cs typeface="ＭＳ Ｐゴシック" charset="-128"/>
              </a:defRPr>
            </a:lvl9pPr>
          </a:lstStyle>
          <a:p>
            <a:pPr algn="ctr"/>
            <a:r>
              <a:rPr kumimoji="0" lang="en-US" altLang="ko-KR" sz="2400" b="1" dirty="0" smtClean="0">
                <a:solidFill>
                  <a:schemeClr val="bg1"/>
                </a:solidFill>
                <a:latin typeface="Arial" pitchFamily="34" charset="0"/>
                <a:cs typeface="Arial" pitchFamily="34" charset="0"/>
              </a:rPr>
              <a:t>HYSPLIT simulation of Sagebrush experiment </a:t>
            </a:r>
          </a:p>
          <a:p>
            <a:pPr algn="ctr"/>
            <a:r>
              <a:rPr lang="en-US" altLang="ko-KR" sz="2400" b="1" dirty="0" smtClean="0">
                <a:solidFill>
                  <a:schemeClr val="bg1"/>
                </a:solidFill>
                <a:latin typeface="Arial" pitchFamily="34" charset="0"/>
                <a:cs typeface="Arial" pitchFamily="34" charset="0"/>
              </a:rPr>
              <a:t>(Collaboration FRD-HQ)</a:t>
            </a:r>
            <a:endParaRPr kumimoji="0" lang="en-US" altLang="ko-KR" sz="2400" b="1" dirty="0" smtClean="0">
              <a:solidFill>
                <a:schemeClr val="bg1"/>
              </a:solidFill>
              <a:latin typeface="Arial" pitchFamily="34" charset="0"/>
              <a:cs typeface="Arial" pitchFamily="34" charset="0"/>
            </a:endParaRPr>
          </a:p>
        </p:txBody>
      </p:sp>
      <p:sp>
        <p:nvSpPr>
          <p:cNvPr id="14" name="Slide Number Placeholder 4"/>
          <p:cNvSpPr txBox="1">
            <a:spLocks/>
          </p:cNvSpPr>
          <p:nvPr/>
        </p:nvSpPr>
        <p:spPr>
          <a:xfrm>
            <a:off x="6781800" y="64166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091A4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CAC88C-31F3-4764-B964-B930D18D7C5C}" type="slidenum">
              <a:rPr lang="en-US" smtClean="0"/>
              <a:pPr/>
              <a:t>21</a:t>
            </a:fld>
            <a:endParaRPr lang="en-US" dirty="0"/>
          </a:p>
        </p:txBody>
      </p:sp>
      <p:sp>
        <p:nvSpPr>
          <p:cNvPr id="15" name="Footer Placeholder 3"/>
          <p:cNvSpPr>
            <a:spLocks noGrp="1"/>
          </p:cNvSpPr>
          <p:nvPr>
            <p:ph type="ftr" sz="quarter" idx="10"/>
          </p:nvPr>
        </p:nvSpPr>
        <p:spPr>
          <a:xfrm>
            <a:off x="0" y="6492875"/>
            <a:ext cx="2895600" cy="365125"/>
          </a:xfrm>
        </p:spPr>
        <p:txBody>
          <a:bodyPr/>
          <a:lstStyle/>
          <a:p>
            <a:r>
              <a:rPr lang="en-US" dirty="0" smtClean="0"/>
              <a:t>ARL Science Review, June 21-23, 2016</a:t>
            </a:r>
            <a:endParaRPr lang="en-US" dirty="0"/>
          </a:p>
        </p:txBody>
      </p:sp>
    </p:spTree>
    <p:extLst>
      <p:ext uri="{BB962C8B-B14F-4D97-AF65-F5344CB8AC3E}">
        <p14:creationId xmlns:p14="http://schemas.microsoft.com/office/powerpoint/2010/main" val="374754438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36538" y="381000"/>
            <a:ext cx="5506232" cy="552450"/>
          </a:xfrm>
        </p:spPr>
        <p:txBody>
          <a:bodyPr>
            <a:normAutofit fontScale="90000"/>
          </a:bodyPr>
          <a:lstStyle/>
          <a:p>
            <a:r>
              <a:rPr lang="en-US" altLang="en-US" dirty="0" smtClean="0"/>
              <a:t>HYSPLIT inverse modeling</a:t>
            </a:r>
            <a:br>
              <a:rPr lang="en-US" altLang="en-US" dirty="0" smtClean="0"/>
            </a:br>
            <a:r>
              <a:rPr lang="en-US" altLang="en-US" sz="2700" dirty="0" smtClean="0"/>
              <a:t>(</a:t>
            </a:r>
            <a:r>
              <a:rPr lang="en-US" altLang="en-US" sz="2700" dirty="0" err="1" smtClean="0"/>
              <a:t>Tianfeng</a:t>
            </a:r>
            <a:r>
              <a:rPr lang="en-US" altLang="en-US" sz="2700" dirty="0" smtClean="0"/>
              <a:t> Chai’s poster)</a:t>
            </a:r>
          </a:p>
        </p:txBody>
      </p:sp>
      <p:pic>
        <p:nvPicPr>
          <p:cNvPr id="25605"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875" y="1524000"/>
            <a:ext cx="5638800" cy="21304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6"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1850" y="203277"/>
            <a:ext cx="31305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4475" y="3860800"/>
            <a:ext cx="16002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6538" y="5227638"/>
            <a:ext cx="16859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66900" y="3802063"/>
            <a:ext cx="17526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36738" y="5148263"/>
            <a:ext cx="1828800"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1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08400" y="4084638"/>
            <a:ext cx="2794000"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15"/>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40500" y="4370388"/>
            <a:ext cx="2573338"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3" name="TextBox 16"/>
          <p:cNvSpPr txBox="1">
            <a:spLocks noChangeArrowheads="1"/>
          </p:cNvSpPr>
          <p:nvPr/>
        </p:nvSpPr>
        <p:spPr bwMode="auto">
          <a:xfrm>
            <a:off x="304800" y="1131520"/>
            <a:ext cx="4800600" cy="369888"/>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dirty="0">
                <a:solidFill>
                  <a:schemeClr val="bg1"/>
                </a:solidFill>
              </a:rPr>
              <a:t>1. Fukushima source term estimation</a:t>
            </a:r>
          </a:p>
        </p:txBody>
      </p:sp>
      <p:sp>
        <p:nvSpPr>
          <p:cNvPr id="25614" name="TextBox 17"/>
          <p:cNvSpPr txBox="1">
            <a:spLocks noChangeArrowheads="1"/>
          </p:cNvSpPr>
          <p:nvPr/>
        </p:nvSpPr>
        <p:spPr bwMode="auto">
          <a:xfrm>
            <a:off x="3844925" y="3714750"/>
            <a:ext cx="5375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dirty="0">
                <a:solidFill>
                  <a:schemeClr val="bg1"/>
                </a:solidFill>
              </a:rPr>
              <a:t>2. Volcanic ash application - </a:t>
            </a:r>
            <a:r>
              <a:rPr lang="en-US" altLang="en-US" dirty="0" err="1">
                <a:solidFill>
                  <a:schemeClr val="bg1"/>
                </a:solidFill>
              </a:rPr>
              <a:t>Kasatochi</a:t>
            </a:r>
            <a:r>
              <a:rPr lang="en-US" altLang="en-US" dirty="0">
                <a:solidFill>
                  <a:schemeClr val="bg1"/>
                </a:solidFill>
              </a:rPr>
              <a:t> eruption</a:t>
            </a:r>
          </a:p>
        </p:txBody>
      </p:sp>
      <p:cxnSp>
        <p:nvCxnSpPr>
          <p:cNvPr id="20" name="Straight Connector 19"/>
          <p:cNvCxnSpPr/>
          <p:nvPr/>
        </p:nvCxnSpPr>
        <p:spPr>
          <a:xfrm>
            <a:off x="0" y="3657600"/>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25616" name="Rectangle 20"/>
          <p:cNvSpPr>
            <a:spLocks noChangeArrowheads="1"/>
          </p:cNvSpPr>
          <p:nvPr/>
        </p:nvSpPr>
        <p:spPr bwMode="auto">
          <a:xfrm>
            <a:off x="5811033" y="2872770"/>
            <a:ext cx="33528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900" dirty="0">
              <a:solidFill>
                <a:schemeClr val="bg1"/>
              </a:solidFill>
            </a:endParaRPr>
          </a:p>
          <a:p>
            <a:pPr eaLnBrk="1" hangingPunct="1"/>
            <a:r>
              <a:rPr lang="en-US" altLang="en-US" sz="900" dirty="0">
                <a:solidFill>
                  <a:schemeClr val="bg1"/>
                </a:solidFill>
              </a:rPr>
              <a:t>Ref: Source term estimation using air concentration measurements and a Lagrangian dispersion model–Experiments with pseudo and real cesium-137, </a:t>
            </a:r>
            <a:r>
              <a:rPr lang="fr-FR" altLang="en-US" sz="900" dirty="0">
                <a:solidFill>
                  <a:schemeClr val="bg1"/>
                </a:solidFill>
              </a:rPr>
              <a:t>T Chai, R </a:t>
            </a:r>
            <a:r>
              <a:rPr lang="fr-FR" altLang="en-US" sz="900" dirty="0" err="1">
                <a:solidFill>
                  <a:schemeClr val="bg1"/>
                </a:solidFill>
              </a:rPr>
              <a:t>Draxler</a:t>
            </a:r>
            <a:r>
              <a:rPr lang="fr-FR" altLang="en-US" sz="900" dirty="0">
                <a:solidFill>
                  <a:schemeClr val="bg1"/>
                </a:solidFill>
              </a:rPr>
              <a:t>, A Stein – </a:t>
            </a:r>
            <a:r>
              <a:rPr lang="fr-FR" altLang="en-US" sz="900" dirty="0" err="1">
                <a:solidFill>
                  <a:schemeClr val="bg1"/>
                </a:solidFill>
              </a:rPr>
              <a:t>Atmos</a:t>
            </a:r>
            <a:r>
              <a:rPr lang="fr-FR" altLang="en-US" sz="900" dirty="0">
                <a:solidFill>
                  <a:schemeClr val="bg1"/>
                </a:solidFill>
              </a:rPr>
              <a:t>.  Environ., 2015</a:t>
            </a:r>
            <a:endParaRPr lang="en-US" altLang="en-US" sz="900" dirty="0">
              <a:solidFill>
                <a:schemeClr val="bg1"/>
              </a:solidFill>
            </a:endParaRPr>
          </a:p>
        </p:txBody>
      </p:sp>
      <p:sp>
        <p:nvSpPr>
          <p:cNvPr id="17" name="Slide Number Placeholder 4"/>
          <p:cNvSpPr>
            <a:spLocks noGrp="1"/>
          </p:cNvSpPr>
          <p:nvPr>
            <p:ph type="sldNum" sz="quarter" idx="11"/>
          </p:nvPr>
        </p:nvSpPr>
        <p:spPr>
          <a:xfrm>
            <a:off x="6781800" y="6416675"/>
            <a:ext cx="2133600" cy="365125"/>
          </a:xfrm>
        </p:spPr>
        <p:txBody>
          <a:bodyPr/>
          <a:lstStyle/>
          <a:p>
            <a:fld id="{66CAC88C-31F3-4764-B964-B930D18D7C5C}" type="slidenum">
              <a:rPr lang="en-US" smtClean="0"/>
              <a:t>22</a:t>
            </a:fld>
            <a:endParaRPr lang="en-US" dirty="0"/>
          </a:p>
        </p:txBody>
      </p:sp>
      <p:sp>
        <p:nvSpPr>
          <p:cNvPr id="18" name="Footer Placeholder 3"/>
          <p:cNvSpPr>
            <a:spLocks noGrp="1"/>
          </p:cNvSpPr>
          <p:nvPr>
            <p:ph type="ftr" sz="quarter" idx="10"/>
          </p:nvPr>
        </p:nvSpPr>
        <p:spPr>
          <a:xfrm>
            <a:off x="0" y="6492875"/>
            <a:ext cx="2895600" cy="365125"/>
          </a:xfrm>
        </p:spPr>
        <p:txBody>
          <a:bodyPr/>
          <a:lstStyle/>
          <a:p>
            <a:r>
              <a:rPr lang="en-US" dirty="0" smtClean="0"/>
              <a:t>ARL Science Review, June 21-23, 2016</a:t>
            </a:r>
            <a:endParaRPr lang="en-US" dirty="0"/>
          </a:p>
        </p:txBody>
      </p:sp>
    </p:spTree>
    <p:extLst>
      <p:ext uri="{BB962C8B-B14F-4D97-AF65-F5344CB8AC3E}">
        <p14:creationId xmlns:p14="http://schemas.microsoft.com/office/powerpoint/2010/main" val="35890399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28575" y="381000"/>
            <a:ext cx="9144000" cy="609600"/>
          </a:xfrm>
        </p:spPr>
        <p:txBody>
          <a:bodyPr>
            <a:normAutofit fontScale="90000"/>
          </a:bodyPr>
          <a:lstStyle/>
          <a:p>
            <a:pPr algn="ctr" eaLnBrk="1" hangingPunct="1"/>
            <a:r>
              <a:rPr lang="en-US" altLang="en-US" sz="3200" dirty="0" smtClean="0"/>
              <a:t>Dispersion Model Ensembles (Ariel Stein’s poster)</a:t>
            </a:r>
            <a:br>
              <a:rPr lang="en-US" altLang="en-US" sz="3200" dirty="0" smtClean="0"/>
            </a:br>
            <a:endParaRPr lang="en-US" altLang="en-US" sz="2400" dirty="0" smtClean="0"/>
          </a:p>
        </p:txBody>
      </p:sp>
      <p:sp>
        <p:nvSpPr>
          <p:cNvPr id="26627" name="Content Placeholder 2"/>
          <p:cNvSpPr>
            <a:spLocks noGrp="1"/>
          </p:cNvSpPr>
          <p:nvPr>
            <p:ph idx="1"/>
          </p:nvPr>
        </p:nvSpPr>
        <p:spPr bwMode="auto">
          <a:xfrm>
            <a:off x="304800" y="1371600"/>
            <a:ext cx="441960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000" dirty="0" smtClean="0"/>
              <a:t>Increasingly attractive approach to study atmospheric transport in the lower troposphere to improve plume simulations and assess their uncertainty</a:t>
            </a:r>
          </a:p>
          <a:p>
            <a:pPr eaLnBrk="1" hangingPunct="1"/>
            <a:r>
              <a:rPr lang="en-US" altLang="en-US" sz="2000" dirty="0" smtClean="0"/>
              <a:t>HYSPLIT has a built-in capability to produce different simulation ensembles</a:t>
            </a:r>
          </a:p>
          <a:p>
            <a:r>
              <a:rPr lang="en-US" altLang="en-US" sz="2000" dirty="0" smtClean="0"/>
              <a:t>Studying ways of determining </a:t>
            </a:r>
            <a:r>
              <a:rPr lang="en-US" altLang="en-US" sz="2000" dirty="0"/>
              <a:t>the optimum number of multi-model members and/or individual model physical features to vary is the primary difficulty to overcome when constructing ensembles</a:t>
            </a:r>
          </a:p>
          <a:p>
            <a:pPr eaLnBrk="1" hangingPunct="1"/>
            <a:endParaRPr lang="en-US" altLang="en-US" sz="2000" dirty="0" smtClean="0"/>
          </a:p>
          <a:p>
            <a:pPr marL="457200" lvl="1" indent="0" eaLnBrk="1" hangingPunct="1">
              <a:buNone/>
            </a:pPr>
            <a:endParaRPr lang="en-US" altLang="en-US" sz="1800" dirty="0" smtClean="0"/>
          </a:p>
          <a:p>
            <a:pPr lvl="1" eaLnBrk="1" hangingPunct="1"/>
            <a:endParaRPr lang="en-US" altLang="en-US" sz="1800" dirty="0" smtClean="0"/>
          </a:p>
        </p:txBody>
      </p:sp>
      <p:sp>
        <p:nvSpPr>
          <p:cNvPr id="6" name="Slide Number Placeholder 4"/>
          <p:cNvSpPr>
            <a:spLocks noGrp="1"/>
          </p:cNvSpPr>
          <p:nvPr>
            <p:ph type="sldNum" sz="quarter" idx="11"/>
          </p:nvPr>
        </p:nvSpPr>
        <p:spPr>
          <a:xfrm>
            <a:off x="6781800" y="6416675"/>
            <a:ext cx="2133600" cy="365125"/>
          </a:xfrm>
        </p:spPr>
        <p:txBody>
          <a:bodyPr/>
          <a:lstStyle/>
          <a:p>
            <a:fld id="{66CAC88C-31F3-4764-B964-B930D18D7C5C}" type="slidenum">
              <a:rPr lang="en-US" smtClean="0"/>
              <a:t>23</a:t>
            </a:fld>
            <a:endParaRPr lang="en-US" dirty="0"/>
          </a:p>
        </p:txBody>
      </p:sp>
      <p:sp>
        <p:nvSpPr>
          <p:cNvPr id="7" name="Footer Placeholder 3"/>
          <p:cNvSpPr>
            <a:spLocks noGrp="1"/>
          </p:cNvSpPr>
          <p:nvPr>
            <p:ph type="ftr" sz="quarter" idx="10"/>
          </p:nvPr>
        </p:nvSpPr>
        <p:spPr>
          <a:xfrm>
            <a:off x="0" y="6492875"/>
            <a:ext cx="2895600" cy="365125"/>
          </a:xfrm>
        </p:spPr>
        <p:txBody>
          <a:bodyPr/>
          <a:lstStyle/>
          <a:p>
            <a:r>
              <a:rPr lang="en-US" dirty="0" smtClean="0"/>
              <a:t>ARL Science Review, June 21-23, 2016</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838199"/>
            <a:ext cx="3254743" cy="3758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83" t="9488" r="3568" b="5116"/>
          <a:stretch/>
        </p:blipFill>
        <p:spPr bwMode="auto">
          <a:xfrm>
            <a:off x="4768640" y="3352800"/>
            <a:ext cx="2686372"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69543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76200"/>
            <a:ext cx="8229600" cy="914400"/>
          </a:xfrm>
        </p:spPr>
        <p:txBody>
          <a:bodyPr>
            <a:normAutofit/>
          </a:bodyPr>
          <a:lstStyle/>
          <a:p>
            <a:r>
              <a:rPr lang="en-US" dirty="0" smtClean="0"/>
              <a:t>Collaborations</a:t>
            </a:r>
            <a:endParaRPr lang="en-US" dirty="0"/>
          </a:p>
        </p:txBody>
      </p:sp>
      <p:sp>
        <p:nvSpPr>
          <p:cNvPr id="6" name="Content Placeholder 5"/>
          <p:cNvSpPr>
            <a:spLocks noGrp="1"/>
          </p:cNvSpPr>
          <p:nvPr>
            <p:ph idx="1"/>
          </p:nvPr>
        </p:nvSpPr>
        <p:spPr>
          <a:xfrm>
            <a:off x="14377" y="914400"/>
            <a:ext cx="4038600" cy="5638800"/>
          </a:xfrm>
        </p:spPr>
        <p:txBody>
          <a:bodyPr>
            <a:normAutofit fontScale="62500" lnSpcReduction="20000"/>
          </a:bodyPr>
          <a:lstStyle/>
          <a:p>
            <a:r>
              <a:rPr lang="en-US" dirty="0" smtClean="0"/>
              <a:t>NOAA:</a:t>
            </a:r>
          </a:p>
          <a:p>
            <a:pPr lvl="1"/>
            <a:r>
              <a:rPr lang="en-US" dirty="0" smtClean="0"/>
              <a:t>NWS: nuclear, volcanic ash, dust, smoke</a:t>
            </a:r>
          </a:p>
          <a:p>
            <a:pPr lvl="1"/>
            <a:r>
              <a:rPr lang="en-US" dirty="0" smtClean="0"/>
              <a:t>NOS OR&amp;R/ WOC: ALOHA-HYSPLIT, chemical</a:t>
            </a:r>
          </a:p>
          <a:p>
            <a:pPr lvl="1"/>
            <a:r>
              <a:rPr lang="en-US" dirty="0" smtClean="0"/>
              <a:t>NESDIS VAAC: volcanic ash</a:t>
            </a:r>
          </a:p>
          <a:p>
            <a:pPr lvl="1"/>
            <a:r>
              <a:rPr lang="en-US" dirty="0" smtClean="0"/>
              <a:t>GMD / ESRL: Regional climate forcing gases inversion (CH4, CO2, </a:t>
            </a:r>
            <a:r>
              <a:rPr lang="en-US" dirty="0" err="1" smtClean="0"/>
              <a:t>etc</a:t>
            </a:r>
            <a:r>
              <a:rPr lang="en-US" dirty="0" smtClean="0"/>
              <a:t>) </a:t>
            </a:r>
          </a:p>
          <a:p>
            <a:r>
              <a:rPr lang="en-US" dirty="0" smtClean="0"/>
              <a:t>NIST/DOC: </a:t>
            </a:r>
          </a:p>
          <a:p>
            <a:pPr lvl="1"/>
            <a:r>
              <a:rPr lang="en-US" dirty="0" smtClean="0"/>
              <a:t>Urban </a:t>
            </a:r>
            <a:r>
              <a:rPr lang="en-US" dirty="0"/>
              <a:t>climate forcing gases inversion (CH4, CO2, </a:t>
            </a:r>
            <a:r>
              <a:rPr lang="en-US" dirty="0" err="1"/>
              <a:t>etc</a:t>
            </a:r>
            <a:r>
              <a:rPr lang="en-US" dirty="0"/>
              <a:t>) </a:t>
            </a:r>
            <a:endParaRPr lang="en-US" dirty="0" smtClean="0"/>
          </a:p>
          <a:p>
            <a:r>
              <a:rPr lang="en-US" dirty="0" smtClean="0"/>
              <a:t>EPA: </a:t>
            </a:r>
          </a:p>
          <a:p>
            <a:pPr lvl="1"/>
            <a:r>
              <a:rPr lang="en-US" dirty="0" smtClean="0"/>
              <a:t>Effect of foreign nuclear accidents on US interests </a:t>
            </a:r>
          </a:p>
          <a:p>
            <a:r>
              <a:rPr lang="en-US" dirty="0" smtClean="0"/>
              <a:t>NRC: </a:t>
            </a:r>
          </a:p>
          <a:p>
            <a:pPr lvl="1"/>
            <a:r>
              <a:rPr lang="en-US" dirty="0" smtClean="0"/>
              <a:t>Severe nuclear accident consequence assessment</a:t>
            </a:r>
          </a:p>
          <a:p>
            <a:r>
              <a:rPr lang="en-US" dirty="0" smtClean="0"/>
              <a:t>DOD: </a:t>
            </a:r>
          </a:p>
          <a:p>
            <a:pPr lvl="1"/>
            <a:r>
              <a:rPr lang="en-US" dirty="0" smtClean="0"/>
              <a:t>CTBTO support</a:t>
            </a:r>
          </a:p>
        </p:txBody>
      </p:sp>
      <p:sp>
        <p:nvSpPr>
          <p:cNvPr id="2" name="Footer Placeholder 1"/>
          <p:cNvSpPr>
            <a:spLocks noGrp="1"/>
          </p:cNvSpPr>
          <p:nvPr>
            <p:ph type="ftr" sz="quarter" idx="10"/>
          </p:nvPr>
        </p:nvSpPr>
        <p:spPr/>
        <p:txBody>
          <a:bodyPr/>
          <a:lstStyle/>
          <a:p>
            <a:r>
              <a:rPr lang="en-US" dirty="0" smtClean="0"/>
              <a:t>ARL Science Review, June 21-23, 2016</a:t>
            </a:r>
            <a:endParaRPr lang="en-US" dirty="0"/>
          </a:p>
        </p:txBody>
      </p:sp>
      <p:sp>
        <p:nvSpPr>
          <p:cNvPr id="3" name="Slide Number Placeholder 2"/>
          <p:cNvSpPr>
            <a:spLocks noGrp="1"/>
          </p:cNvSpPr>
          <p:nvPr>
            <p:ph type="sldNum" sz="quarter" idx="11"/>
          </p:nvPr>
        </p:nvSpPr>
        <p:spPr/>
        <p:txBody>
          <a:bodyPr/>
          <a:lstStyle/>
          <a:p>
            <a:fld id="{66CAC88C-31F3-4764-B964-B930D18D7C5C}" type="slidenum">
              <a:rPr lang="en-US" smtClean="0"/>
              <a:t>24</a:t>
            </a:fld>
            <a:endParaRPr lang="en-US" dirty="0"/>
          </a:p>
        </p:txBody>
      </p:sp>
      <p:sp>
        <p:nvSpPr>
          <p:cNvPr id="7" name="Content Placeholder 5"/>
          <p:cNvSpPr txBox="1">
            <a:spLocks/>
          </p:cNvSpPr>
          <p:nvPr/>
        </p:nvSpPr>
        <p:spPr>
          <a:xfrm>
            <a:off x="4343400" y="990600"/>
            <a:ext cx="4724400" cy="5562600"/>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r>
              <a:rPr lang="en-US" dirty="0"/>
              <a:t>USFS  </a:t>
            </a:r>
            <a:r>
              <a:rPr lang="en-US" dirty="0" err="1"/>
              <a:t>AirFire</a:t>
            </a:r>
            <a:r>
              <a:rPr lang="en-US" dirty="0"/>
              <a:t> Research Team website:</a:t>
            </a:r>
          </a:p>
          <a:p>
            <a:pPr lvl="1"/>
            <a:r>
              <a:rPr lang="en-US" dirty="0"/>
              <a:t>Forest fires and prescribed burns</a:t>
            </a:r>
          </a:p>
          <a:p>
            <a:pPr marL="285750" indent="-285750"/>
            <a:r>
              <a:rPr lang="en-US" dirty="0"/>
              <a:t>Univ. of Hawaii </a:t>
            </a:r>
          </a:p>
          <a:p>
            <a:pPr marL="685800" lvl="1"/>
            <a:r>
              <a:rPr lang="en-US" dirty="0"/>
              <a:t>VOG Volcanic smog predictions</a:t>
            </a:r>
          </a:p>
          <a:p>
            <a:pPr marL="285750" indent="-285750"/>
            <a:r>
              <a:rPr lang="en-US" dirty="0"/>
              <a:t>Univ. of Huelva: </a:t>
            </a:r>
          </a:p>
          <a:p>
            <a:pPr marL="685800" lvl="1"/>
            <a:r>
              <a:rPr lang="en-US" dirty="0"/>
              <a:t>Dust </a:t>
            </a:r>
            <a:r>
              <a:rPr lang="en-US" dirty="0" smtClean="0"/>
              <a:t>originating </a:t>
            </a:r>
            <a:r>
              <a:rPr lang="en-US" dirty="0"/>
              <a:t>from Africa</a:t>
            </a:r>
          </a:p>
          <a:p>
            <a:pPr marL="685800" lvl="1"/>
            <a:r>
              <a:rPr lang="en-US" dirty="0" smtClean="0"/>
              <a:t>High </a:t>
            </a:r>
            <a:r>
              <a:rPr lang="en-US" dirty="0"/>
              <a:t>resolution heavy metal’s simulations </a:t>
            </a:r>
          </a:p>
          <a:p>
            <a:pPr marL="685800" lvl="1"/>
            <a:r>
              <a:rPr lang="en-US" dirty="0"/>
              <a:t>HYSPLIT Spain web mirror</a:t>
            </a:r>
          </a:p>
          <a:p>
            <a:pPr marL="285750" indent="-285750"/>
            <a:r>
              <a:rPr lang="en-US" dirty="0"/>
              <a:t>Argentina VAAC and RSMC: </a:t>
            </a:r>
          </a:p>
          <a:p>
            <a:pPr marL="685800" lvl="1"/>
            <a:r>
              <a:rPr lang="en-US" dirty="0"/>
              <a:t>HYSPLIT updates for volcanic ash and nuclear applications</a:t>
            </a:r>
          </a:p>
          <a:p>
            <a:pPr marL="285750" indent="-285750"/>
            <a:r>
              <a:rPr lang="en-US" dirty="0"/>
              <a:t>Australia (BOM) </a:t>
            </a:r>
            <a:r>
              <a:rPr lang="en-US" dirty="0" smtClean="0"/>
              <a:t>RSMC</a:t>
            </a:r>
            <a:r>
              <a:rPr lang="en-US" dirty="0"/>
              <a:t>: </a:t>
            </a:r>
          </a:p>
          <a:p>
            <a:pPr marL="685800" lvl="1"/>
            <a:r>
              <a:rPr lang="en-US" dirty="0"/>
              <a:t>HYSPLIT model updates for nuclear dispersion applications</a:t>
            </a:r>
          </a:p>
          <a:p>
            <a:pPr marL="285750" indent="-285750"/>
            <a:r>
              <a:rPr lang="en-US" dirty="0"/>
              <a:t>Ireland</a:t>
            </a:r>
          </a:p>
          <a:p>
            <a:pPr marL="685800" lvl="1"/>
            <a:r>
              <a:rPr lang="en-US" dirty="0"/>
              <a:t>HYSPLIT updates and training for nuclear accident applications</a:t>
            </a:r>
          </a:p>
          <a:p>
            <a:pPr marL="285750" indent="-285750"/>
            <a:r>
              <a:rPr lang="en-US" dirty="0"/>
              <a:t>CSIRO Australia</a:t>
            </a:r>
          </a:p>
          <a:p>
            <a:pPr marL="685800" lvl="1"/>
            <a:r>
              <a:rPr lang="en-US" dirty="0"/>
              <a:t>Tool for Assessing Pest or Pathogen Airborne Spread (TAPPAS</a:t>
            </a:r>
            <a:r>
              <a:rPr lang="en-US" dirty="0" smtClean="0"/>
              <a:t>)</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6899" y="5638800"/>
            <a:ext cx="76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5011673"/>
            <a:ext cx="1049071" cy="442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6750" y="5638800"/>
            <a:ext cx="78565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6600" y="4191000"/>
            <a:ext cx="436562" cy="4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8975" y="3054349"/>
            <a:ext cx="12477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05800" y="1295400"/>
            <a:ext cx="672273" cy="711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19260" y="2057400"/>
            <a:ext cx="645352" cy="500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75112" y="2525532"/>
            <a:ext cx="536575"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68287" y="3409860"/>
            <a:ext cx="643400" cy="724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15200" y="4612075"/>
            <a:ext cx="15240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512436" y="5867400"/>
            <a:ext cx="496293" cy="496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43800" y="5392313"/>
            <a:ext cx="348604" cy="627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94881" y="1545521"/>
            <a:ext cx="762000" cy="762000"/>
          </a:xfrm>
          <a:prstGeom prst="rect">
            <a:avLst/>
          </a:prstGeom>
        </p:spPr>
      </p:pic>
    </p:spTree>
    <p:extLst>
      <p:ext uri="{BB962C8B-B14F-4D97-AF65-F5344CB8AC3E}">
        <p14:creationId xmlns:p14="http://schemas.microsoft.com/office/powerpoint/2010/main" val="18568835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sz="2800" dirty="0" smtClean="0"/>
              <a:t>NOAA’s </a:t>
            </a:r>
            <a:r>
              <a:rPr lang="en-US" sz="2800" dirty="0" smtClean="0"/>
              <a:t>Responsibilities </a:t>
            </a:r>
            <a:r>
              <a:rPr lang="en-US" sz="2800" dirty="0"/>
              <a:t>R</a:t>
            </a:r>
            <a:r>
              <a:rPr lang="en-US" sz="2800" dirty="0" smtClean="0"/>
              <a:t>equire </a:t>
            </a:r>
            <a:r>
              <a:rPr lang="en-US" sz="2800" dirty="0" smtClean="0"/>
              <a:t>Atmospheric </a:t>
            </a:r>
            <a:r>
              <a:rPr lang="en-US" sz="2800" dirty="0"/>
              <a:t>Transport and </a:t>
            </a:r>
            <a:r>
              <a:rPr lang="en-US" sz="2800" dirty="0" smtClean="0"/>
              <a:t>Dispersion </a:t>
            </a:r>
            <a:r>
              <a:rPr lang="en-US" sz="2800" dirty="0" smtClean="0"/>
              <a:t>Predictions </a:t>
            </a:r>
            <a:endParaRPr lang="en-US" sz="2800" dirty="0"/>
          </a:p>
        </p:txBody>
      </p:sp>
      <p:sp>
        <p:nvSpPr>
          <p:cNvPr id="3" name="Content Placeholder 2"/>
          <p:cNvSpPr>
            <a:spLocks noGrp="1"/>
          </p:cNvSpPr>
          <p:nvPr>
            <p:ph idx="1"/>
          </p:nvPr>
        </p:nvSpPr>
        <p:spPr>
          <a:xfrm>
            <a:off x="152400" y="1314156"/>
            <a:ext cx="5410200" cy="5010443"/>
          </a:xfrm>
        </p:spPr>
        <p:txBody>
          <a:bodyPr>
            <a:noAutofit/>
          </a:bodyPr>
          <a:lstStyle/>
          <a:p>
            <a:r>
              <a:rPr lang="en-US" sz="1800" dirty="0" smtClean="0"/>
              <a:t>NOAA </a:t>
            </a:r>
            <a:r>
              <a:rPr lang="en-US" sz="1800" dirty="0"/>
              <a:t>operates two of nine Volcanic Ash Advisory </a:t>
            </a:r>
            <a:r>
              <a:rPr lang="en-US" sz="1800" dirty="0" smtClean="0"/>
              <a:t>Centers in support of International </a:t>
            </a:r>
            <a:r>
              <a:rPr lang="en-US" sz="1800" dirty="0"/>
              <a:t>Civil Aviation Organization</a:t>
            </a:r>
          </a:p>
          <a:p>
            <a:r>
              <a:rPr lang="en-US" sz="1800" dirty="0" smtClean="0"/>
              <a:t>NOAA </a:t>
            </a:r>
            <a:r>
              <a:rPr lang="en-US" sz="1800" dirty="0"/>
              <a:t>operates a Regional Specialized Meteorological Center </a:t>
            </a:r>
            <a:r>
              <a:rPr lang="en-US" sz="1800" dirty="0" smtClean="0"/>
              <a:t>(RSMC) to support World </a:t>
            </a:r>
            <a:r>
              <a:rPr lang="en-US" sz="1800" dirty="0"/>
              <a:t>Meteorological </a:t>
            </a:r>
            <a:r>
              <a:rPr lang="en-US" sz="1800" dirty="0" smtClean="0"/>
              <a:t>Organization (WMO)</a:t>
            </a:r>
            <a:endParaRPr lang="en-US" sz="1800" dirty="0"/>
          </a:p>
          <a:p>
            <a:r>
              <a:rPr lang="en-US" sz="1800" dirty="0" smtClean="0"/>
              <a:t>Local National Weather Service’s </a:t>
            </a:r>
            <a:r>
              <a:rPr lang="en-US" sz="1800" dirty="0"/>
              <a:t>W</a:t>
            </a:r>
            <a:r>
              <a:rPr lang="en-US" sz="1800" dirty="0" smtClean="0"/>
              <a:t>eather Forecast Offices (WFO) provide dispersion </a:t>
            </a:r>
            <a:r>
              <a:rPr lang="en-US" sz="1800" dirty="0"/>
              <a:t>predictions to local emergency </a:t>
            </a:r>
            <a:r>
              <a:rPr lang="en-US" sz="1800" dirty="0" smtClean="0"/>
              <a:t>managers</a:t>
            </a:r>
          </a:p>
          <a:p>
            <a:r>
              <a:rPr lang="en-US" sz="1800" dirty="0"/>
              <a:t>Consequence assessment support for DOE’s Idaho National Laboratory and Nevada National Security Site.</a:t>
            </a:r>
          </a:p>
          <a:p>
            <a:r>
              <a:rPr lang="en-US" sz="1800" dirty="0"/>
              <a:t>Modeling support to Nuclear Regulatory Commission (NRC) for their MELCOR Accident Consequence Code System (MACCS</a:t>
            </a:r>
            <a:r>
              <a:rPr lang="en-US" sz="1800" dirty="0" smtClean="0"/>
              <a:t>)</a:t>
            </a:r>
          </a:p>
          <a:p>
            <a:r>
              <a:rPr lang="en-US" sz="1800" dirty="0"/>
              <a:t>ARL continuously develops and updates NOAA’s operational model for dispersion applications</a:t>
            </a:r>
          </a:p>
          <a:p>
            <a:pPr marL="0" indent="0">
              <a:buNone/>
            </a:pPr>
            <a:endParaRPr lang="en-US" sz="1800" dirty="0"/>
          </a:p>
          <a:p>
            <a:endParaRPr lang="en-US" sz="1800" dirty="0"/>
          </a:p>
        </p:txBody>
      </p:sp>
      <p:sp>
        <p:nvSpPr>
          <p:cNvPr id="4" name="Footer Placeholder 3"/>
          <p:cNvSpPr>
            <a:spLocks noGrp="1"/>
          </p:cNvSpPr>
          <p:nvPr>
            <p:ph type="ftr" sz="quarter" idx="10"/>
          </p:nvPr>
        </p:nvSpPr>
        <p:spPr/>
        <p:txBody>
          <a:bodyPr/>
          <a:lstStyle/>
          <a:p>
            <a:r>
              <a:rPr lang="en-US" smtClean="0"/>
              <a:t>ARL Science Review, June 21-23, 2016</a:t>
            </a:r>
            <a:endParaRPr lang="en-US" dirty="0"/>
          </a:p>
        </p:txBody>
      </p:sp>
      <p:sp>
        <p:nvSpPr>
          <p:cNvPr id="5" name="Slide Number Placeholder 4"/>
          <p:cNvSpPr>
            <a:spLocks noGrp="1"/>
          </p:cNvSpPr>
          <p:nvPr>
            <p:ph type="sldNum" sz="quarter" idx="11"/>
          </p:nvPr>
        </p:nvSpPr>
        <p:spPr/>
        <p:txBody>
          <a:bodyPr/>
          <a:lstStyle/>
          <a:p>
            <a:fld id="{66CAC88C-31F3-4764-B964-B930D18D7C5C}" type="slidenum">
              <a:rPr lang="en-US" smtClean="0"/>
              <a:t>3</a:t>
            </a:fld>
            <a:endParaRPr lang="en-US" dirty="0"/>
          </a:p>
        </p:txBody>
      </p:sp>
      <p:sp>
        <p:nvSpPr>
          <p:cNvPr id="6" name="Content Placeholder 2"/>
          <p:cNvSpPr txBox="1">
            <a:spLocks/>
          </p:cNvSpPr>
          <p:nvPr/>
        </p:nvSpPr>
        <p:spPr>
          <a:xfrm>
            <a:off x="4806351" y="2895600"/>
            <a:ext cx="4267200" cy="2667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1800" dirty="0"/>
          </a:p>
        </p:txBody>
      </p:sp>
      <p:sp>
        <p:nvSpPr>
          <p:cNvPr id="7" name="Content Placeholder 2"/>
          <p:cNvSpPr txBox="1">
            <a:spLocks/>
          </p:cNvSpPr>
          <p:nvPr/>
        </p:nvSpPr>
        <p:spPr>
          <a:xfrm>
            <a:off x="533400" y="1295400"/>
            <a:ext cx="8305800" cy="5105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1800"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2135" y="1321191"/>
            <a:ext cx="1733550" cy="144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3907" y="2797884"/>
            <a:ext cx="1722105" cy="14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0095" y="2801922"/>
            <a:ext cx="1293812" cy="1618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0533" y="4232617"/>
            <a:ext cx="1948851" cy="1461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28945" y="4466743"/>
            <a:ext cx="1556111" cy="1912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85056" y="1206390"/>
            <a:ext cx="1352550" cy="1679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73777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CrisscrossEtching/>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52400" y="228600"/>
            <a:ext cx="8763000" cy="6195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19100" y="228600"/>
            <a:ext cx="8229600" cy="1143000"/>
          </a:xfrm>
        </p:spPr>
        <p:txBody>
          <a:bodyPr/>
          <a:lstStyle/>
          <a:p>
            <a:r>
              <a:rPr lang="en-US" dirty="0" smtClean="0"/>
              <a:t>Goals</a:t>
            </a:r>
            <a:endParaRPr lang="en-US" dirty="0"/>
          </a:p>
        </p:txBody>
      </p:sp>
      <p:sp>
        <p:nvSpPr>
          <p:cNvPr id="3" name="Content Placeholder 2"/>
          <p:cNvSpPr>
            <a:spLocks noGrp="1"/>
          </p:cNvSpPr>
          <p:nvPr>
            <p:ph idx="1"/>
          </p:nvPr>
        </p:nvSpPr>
        <p:spPr>
          <a:xfrm>
            <a:off x="304800" y="1524000"/>
            <a:ext cx="8458200" cy="4343400"/>
          </a:xfrm>
        </p:spPr>
        <p:txBody>
          <a:bodyPr>
            <a:normAutofit/>
          </a:bodyPr>
          <a:lstStyle/>
          <a:p>
            <a:r>
              <a:rPr lang="en-US" dirty="0" smtClean="0"/>
              <a:t>Understand atmospheric transport and dispersion processes to improve the model quality.  </a:t>
            </a:r>
          </a:p>
          <a:p>
            <a:r>
              <a:rPr lang="en-US" dirty="0" smtClean="0"/>
              <a:t>Assess the simulation uncertainties and applicability. </a:t>
            </a:r>
          </a:p>
          <a:p>
            <a:r>
              <a:rPr lang="en-US" dirty="0" smtClean="0"/>
              <a:t>Transition dispersion model products (Research to operations/applications/services) to </a:t>
            </a:r>
            <a:r>
              <a:rPr lang="en-US" dirty="0"/>
              <a:t>NOAA and </a:t>
            </a:r>
            <a:r>
              <a:rPr lang="en-US" dirty="0" smtClean="0"/>
              <a:t>other </a:t>
            </a:r>
            <a:r>
              <a:rPr lang="en-US" dirty="0"/>
              <a:t>agencies and </a:t>
            </a:r>
            <a:r>
              <a:rPr lang="en-US" dirty="0" smtClean="0"/>
              <a:t>organizations.</a:t>
            </a:r>
          </a:p>
        </p:txBody>
      </p:sp>
      <p:sp>
        <p:nvSpPr>
          <p:cNvPr id="4" name="Footer Placeholder 3"/>
          <p:cNvSpPr>
            <a:spLocks noGrp="1"/>
          </p:cNvSpPr>
          <p:nvPr>
            <p:ph type="ftr" sz="quarter" idx="10"/>
          </p:nvPr>
        </p:nvSpPr>
        <p:spPr/>
        <p:txBody>
          <a:bodyPr/>
          <a:lstStyle/>
          <a:p>
            <a:r>
              <a:rPr lang="en-US" dirty="0" smtClean="0"/>
              <a:t>ARL Science Review, June 21-23, 2016</a:t>
            </a:r>
            <a:endParaRPr lang="en-US" dirty="0"/>
          </a:p>
        </p:txBody>
      </p:sp>
      <p:sp>
        <p:nvSpPr>
          <p:cNvPr id="5" name="Slide Number Placeholder 4"/>
          <p:cNvSpPr>
            <a:spLocks noGrp="1"/>
          </p:cNvSpPr>
          <p:nvPr>
            <p:ph type="sldNum" sz="quarter" idx="11"/>
          </p:nvPr>
        </p:nvSpPr>
        <p:spPr/>
        <p:txBody>
          <a:bodyPr/>
          <a:lstStyle/>
          <a:p>
            <a:fld id="{66CAC88C-31F3-4764-B964-B930D18D7C5C}" type="slidenum">
              <a:rPr lang="en-US" smtClean="0"/>
              <a:t>4</a:t>
            </a:fld>
            <a:endParaRPr lang="en-US" dirty="0"/>
          </a:p>
        </p:txBody>
      </p:sp>
    </p:spTree>
    <p:extLst>
      <p:ext uri="{BB962C8B-B14F-4D97-AF65-F5344CB8AC3E}">
        <p14:creationId xmlns:p14="http://schemas.microsoft.com/office/powerpoint/2010/main" val="41041487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76800" cy="1143000"/>
          </a:xfrm>
        </p:spPr>
        <p:txBody>
          <a:bodyPr/>
          <a:lstStyle/>
          <a:p>
            <a:r>
              <a:rPr lang="en-US" dirty="0" smtClean="0"/>
              <a:t>Approaches</a:t>
            </a:r>
            <a:endParaRPr lang="en-US" dirty="0"/>
          </a:p>
        </p:txBody>
      </p:sp>
      <p:sp>
        <p:nvSpPr>
          <p:cNvPr id="3" name="Content Placeholder 2"/>
          <p:cNvSpPr>
            <a:spLocks noGrp="1"/>
          </p:cNvSpPr>
          <p:nvPr>
            <p:ph idx="1"/>
          </p:nvPr>
        </p:nvSpPr>
        <p:spPr>
          <a:xfrm>
            <a:off x="228600" y="1600200"/>
            <a:ext cx="4724400" cy="4525963"/>
          </a:xfrm>
        </p:spPr>
        <p:txBody>
          <a:bodyPr>
            <a:normAutofit fontScale="70000" lnSpcReduction="20000"/>
          </a:bodyPr>
          <a:lstStyle/>
          <a:p>
            <a:r>
              <a:rPr lang="en-US" dirty="0"/>
              <a:t>The HYSPLIT model is the core of </a:t>
            </a:r>
            <a:r>
              <a:rPr lang="en-US" dirty="0" smtClean="0"/>
              <a:t>ARL’s transport</a:t>
            </a:r>
            <a:r>
              <a:rPr lang="en-US" dirty="0"/>
              <a:t> </a:t>
            </a:r>
            <a:r>
              <a:rPr lang="en-US" dirty="0" smtClean="0"/>
              <a:t>and dispersion modeling capability</a:t>
            </a:r>
            <a:r>
              <a:rPr lang="en-US" dirty="0"/>
              <a:t>. </a:t>
            </a:r>
            <a:endParaRPr lang="en-US" dirty="0" smtClean="0"/>
          </a:p>
          <a:p>
            <a:r>
              <a:rPr lang="en-US" dirty="0"/>
              <a:t>General HYSPLIT improvements to computational </a:t>
            </a:r>
            <a:r>
              <a:rPr lang="en-US" dirty="0" smtClean="0"/>
              <a:t>performance, better </a:t>
            </a:r>
            <a:r>
              <a:rPr lang="en-US" dirty="0"/>
              <a:t>representation of winds and turbulence on fine scales, and predicting dispersion in stable conditions</a:t>
            </a:r>
            <a:r>
              <a:rPr lang="en-US" dirty="0" smtClean="0"/>
              <a:t>.</a:t>
            </a:r>
          </a:p>
          <a:p>
            <a:r>
              <a:rPr lang="en-US" dirty="0"/>
              <a:t>In-line Dispersion Model development: </a:t>
            </a:r>
            <a:endParaRPr lang="en-US" dirty="0" smtClean="0"/>
          </a:p>
          <a:p>
            <a:pPr lvl="1"/>
            <a:r>
              <a:rPr lang="en-US" dirty="0" smtClean="0"/>
              <a:t>ARL  developed </a:t>
            </a:r>
            <a:r>
              <a:rPr lang="en-US" dirty="0"/>
              <a:t>a version of the dispersion model that runs </a:t>
            </a:r>
            <a:r>
              <a:rPr lang="en-US" dirty="0" smtClean="0"/>
              <a:t>in-line with </a:t>
            </a:r>
            <a:r>
              <a:rPr lang="en-US" dirty="0"/>
              <a:t>the prognostic meteorological model.</a:t>
            </a:r>
          </a:p>
        </p:txBody>
      </p:sp>
      <p:sp>
        <p:nvSpPr>
          <p:cNvPr id="4" name="Footer Placeholder 3"/>
          <p:cNvSpPr>
            <a:spLocks noGrp="1"/>
          </p:cNvSpPr>
          <p:nvPr>
            <p:ph type="ftr" sz="quarter" idx="10"/>
          </p:nvPr>
        </p:nvSpPr>
        <p:spPr/>
        <p:txBody>
          <a:bodyPr/>
          <a:lstStyle/>
          <a:p>
            <a:r>
              <a:rPr lang="en-US" smtClean="0"/>
              <a:t>ARL Science Review, June 21-23, 2016</a:t>
            </a:r>
            <a:endParaRPr lang="en-US" dirty="0"/>
          </a:p>
        </p:txBody>
      </p:sp>
      <p:sp>
        <p:nvSpPr>
          <p:cNvPr id="5" name="Slide Number Placeholder 4"/>
          <p:cNvSpPr>
            <a:spLocks noGrp="1"/>
          </p:cNvSpPr>
          <p:nvPr>
            <p:ph type="sldNum" sz="quarter" idx="11"/>
          </p:nvPr>
        </p:nvSpPr>
        <p:spPr/>
        <p:txBody>
          <a:bodyPr/>
          <a:lstStyle/>
          <a:p>
            <a:fld id="{66CAC88C-31F3-4764-B964-B930D18D7C5C}" type="slidenum">
              <a:rPr lang="en-US" smtClean="0"/>
              <a:t>5</a:t>
            </a:fld>
            <a:endParaRPr 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3883508"/>
            <a:ext cx="3755342"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16457"/>
            <a:ext cx="2819400" cy="3731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26428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Approaches (cont.)</a:t>
            </a:r>
            <a:endParaRPr lang="en-US" dirty="0"/>
          </a:p>
        </p:txBody>
      </p:sp>
      <p:sp>
        <p:nvSpPr>
          <p:cNvPr id="3" name="Content Placeholder 2"/>
          <p:cNvSpPr>
            <a:spLocks noGrp="1"/>
          </p:cNvSpPr>
          <p:nvPr>
            <p:ph idx="1"/>
          </p:nvPr>
        </p:nvSpPr>
        <p:spPr>
          <a:xfrm>
            <a:off x="76200" y="1387891"/>
            <a:ext cx="4742128" cy="4800600"/>
          </a:xfrm>
        </p:spPr>
        <p:txBody>
          <a:bodyPr>
            <a:normAutofit fontScale="70000" lnSpcReduction="20000"/>
          </a:bodyPr>
          <a:lstStyle/>
          <a:p>
            <a:r>
              <a:rPr lang="en-US" dirty="0"/>
              <a:t>Data assimilation of in-situ or remote measurements: </a:t>
            </a:r>
            <a:endParaRPr lang="en-US" dirty="0" smtClean="0"/>
          </a:p>
          <a:p>
            <a:pPr lvl="1"/>
            <a:r>
              <a:rPr lang="en-US" dirty="0" smtClean="0"/>
              <a:t>Assimilate measured air </a:t>
            </a:r>
            <a:r>
              <a:rPr lang="en-US" dirty="0"/>
              <a:t>concentrations and/or satellite retrievals of, for example, volcanic ash mass loadings, into </a:t>
            </a:r>
            <a:r>
              <a:rPr lang="en-US" dirty="0" smtClean="0"/>
              <a:t>model predictions.</a:t>
            </a:r>
          </a:p>
          <a:p>
            <a:r>
              <a:rPr lang="en-US" dirty="0" smtClean="0"/>
              <a:t>Source attribution:</a:t>
            </a:r>
          </a:p>
          <a:p>
            <a:pPr lvl="1"/>
            <a:r>
              <a:rPr lang="en-US" dirty="0" smtClean="0"/>
              <a:t>Estimate source location and strength. </a:t>
            </a:r>
            <a:r>
              <a:rPr lang="en-US" dirty="0"/>
              <a:t>e</a:t>
            </a:r>
            <a:r>
              <a:rPr lang="en-US" dirty="0" smtClean="0"/>
              <a:t>.g.: Fukushima emission and climate </a:t>
            </a:r>
            <a:r>
              <a:rPr lang="en-US" dirty="0"/>
              <a:t>forcing gasses reductions </a:t>
            </a:r>
            <a:endParaRPr lang="en-US" dirty="0" smtClean="0"/>
          </a:p>
          <a:p>
            <a:r>
              <a:rPr lang="en-US" dirty="0" smtClean="0"/>
              <a:t>Model ensembles:</a:t>
            </a:r>
          </a:p>
          <a:p>
            <a:pPr lvl="1"/>
            <a:r>
              <a:rPr lang="en-US" dirty="0" smtClean="0"/>
              <a:t>Assess </a:t>
            </a:r>
            <a:r>
              <a:rPr lang="en-US" dirty="0"/>
              <a:t>the effect of uncertainties </a:t>
            </a:r>
            <a:r>
              <a:rPr lang="en-US" dirty="0" smtClean="0"/>
              <a:t>from </a:t>
            </a:r>
            <a:r>
              <a:rPr lang="en-US" dirty="0"/>
              <a:t>source terms, </a:t>
            </a:r>
            <a:r>
              <a:rPr lang="en-US" dirty="0" smtClean="0"/>
              <a:t>meteorological fields</a:t>
            </a:r>
            <a:r>
              <a:rPr lang="en-US" dirty="0"/>
              <a:t>, and ATD representations on </a:t>
            </a:r>
            <a:r>
              <a:rPr lang="en-US" dirty="0" smtClean="0"/>
              <a:t>resulting plume predictions.</a:t>
            </a:r>
            <a:endParaRPr lang="en-US" dirty="0"/>
          </a:p>
        </p:txBody>
      </p:sp>
      <p:sp>
        <p:nvSpPr>
          <p:cNvPr id="4" name="Footer Placeholder 3"/>
          <p:cNvSpPr>
            <a:spLocks noGrp="1"/>
          </p:cNvSpPr>
          <p:nvPr>
            <p:ph type="ftr" sz="quarter" idx="10"/>
          </p:nvPr>
        </p:nvSpPr>
        <p:spPr/>
        <p:txBody>
          <a:bodyPr/>
          <a:lstStyle/>
          <a:p>
            <a:r>
              <a:rPr lang="en-US" smtClean="0"/>
              <a:t>ARL Science Review, June 21-23, 2016</a:t>
            </a:r>
            <a:endParaRPr lang="en-US" dirty="0"/>
          </a:p>
        </p:txBody>
      </p:sp>
      <p:sp>
        <p:nvSpPr>
          <p:cNvPr id="5" name="Slide Number Placeholder 4"/>
          <p:cNvSpPr>
            <a:spLocks noGrp="1"/>
          </p:cNvSpPr>
          <p:nvPr>
            <p:ph type="sldNum" sz="quarter" idx="11"/>
          </p:nvPr>
        </p:nvSpPr>
        <p:spPr/>
        <p:txBody>
          <a:bodyPr/>
          <a:lstStyle/>
          <a:p>
            <a:fld id="{66CAC88C-31F3-4764-B964-B930D18D7C5C}" type="slidenum">
              <a:rPr lang="en-US" smtClean="0"/>
              <a:t>6</a:t>
            </a:fld>
            <a:endParaRPr lang="en-US" dirty="0"/>
          </a:p>
        </p:txBody>
      </p:sp>
      <p:pic>
        <p:nvPicPr>
          <p:cNvPr id="5122" name="Picture 2" descr="C:\Users\Ariel.Stein\Documents\Ariel\CURRENT\NOAA\Lab_review_2016\plot_24h_d02_MYJ-TKE-FLX.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371600"/>
            <a:ext cx="1990446" cy="157387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riel.Stein\Documents\Ariel\CURRENT\NOAA\Lab_review_2016\plot_24h_d02_MYJ-TKE-INS.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399" y="1378912"/>
            <a:ext cx="1981199" cy="156656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Ariel.Stein\Documents\Ariel\CURRENT\NOAA\Lab_review_2016\plot_24h_d02_MYJ-TKEFLX-5x200.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0" y="3000158"/>
            <a:ext cx="1990446" cy="1573878"/>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Ariel.Stein\Documents\Ariel\CURRENT\NOAA\Lab_review_2016\plot_24h_d02_YSU-INS.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05740" y="3000158"/>
            <a:ext cx="1990446" cy="1573878"/>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C:\Users\Ariel.Stein\Documents\Ariel\CURRENT\NOAA\Lab_review_2016\plot_24h_d02_YSU-FLX-5x200.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40536" y="4598066"/>
            <a:ext cx="2011374" cy="159042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Users\Ariel.Stein\Documents\Ariel\CURRENT\NOAA\Lab_review_2016\plot_24h_d02_MYJ-TKE-INS-5x200.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4365" y="4621383"/>
            <a:ext cx="1981885" cy="1567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3171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Accomplishments</a:t>
            </a:r>
            <a:endParaRPr lang="en-US" dirty="0"/>
          </a:p>
        </p:txBody>
      </p:sp>
      <p:sp>
        <p:nvSpPr>
          <p:cNvPr id="3" name="Content Placeholder 2"/>
          <p:cNvSpPr>
            <a:spLocks noGrp="1"/>
          </p:cNvSpPr>
          <p:nvPr>
            <p:ph idx="1"/>
          </p:nvPr>
        </p:nvSpPr>
        <p:spPr>
          <a:xfrm>
            <a:off x="28135" y="1143000"/>
            <a:ext cx="5791200" cy="5334000"/>
          </a:xfrm>
        </p:spPr>
        <p:txBody>
          <a:bodyPr>
            <a:normAutofit fontScale="47500" lnSpcReduction="20000"/>
          </a:bodyPr>
          <a:lstStyle/>
          <a:p>
            <a:r>
              <a:rPr lang="en-US" sz="4200" dirty="0" smtClean="0"/>
              <a:t>Transfer new HYSPLIT model updates (smoke, dust, nuclear, volcanic ash) to National Weather Service operations. (Barbara </a:t>
            </a:r>
            <a:r>
              <a:rPr lang="en-US" sz="4200" dirty="0" err="1" smtClean="0"/>
              <a:t>Stunder’s</a:t>
            </a:r>
            <a:r>
              <a:rPr lang="en-US" sz="4200" dirty="0" smtClean="0"/>
              <a:t> poster</a:t>
            </a:r>
            <a:r>
              <a:rPr lang="en-US" sz="4200" dirty="0" smtClean="0"/>
              <a:t>)</a:t>
            </a:r>
            <a:r>
              <a:rPr lang="en-US" dirty="0" smtClean="0"/>
              <a:t/>
            </a:r>
            <a:br>
              <a:rPr lang="en-US" dirty="0" smtClean="0"/>
            </a:br>
            <a:endParaRPr lang="en-US" sz="1500" dirty="0" smtClean="0"/>
          </a:p>
          <a:p>
            <a:r>
              <a:rPr lang="en-US" sz="4200" dirty="0"/>
              <a:t>Operationally implemented HYSPLIT Backtracking Capability for </a:t>
            </a:r>
            <a:r>
              <a:rPr lang="en-US" sz="4200" dirty="0" smtClean="0"/>
              <a:t>WMO/Comprehensive nuclear-Test- Ban Treaty Organization (CTBTO</a:t>
            </a:r>
            <a:r>
              <a:rPr lang="en-US" sz="4200" dirty="0" smtClean="0"/>
              <a:t>)</a:t>
            </a:r>
            <a:r>
              <a:rPr lang="en-US" dirty="0" smtClean="0"/>
              <a:t/>
            </a:r>
            <a:br>
              <a:rPr lang="en-US" dirty="0" smtClean="0"/>
            </a:br>
            <a:endParaRPr lang="en-US" sz="1500" dirty="0" smtClean="0"/>
          </a:p>
          <a:p>
            <a:r>
              <a:rPr lang="en-US" sz="4200" dirty="0" smtClean="0"/>
              <a:t>Lead WMO meteorological assessment of Fukushima </a:t>
            </a:r>
            <a:r>
              <a:rPr lang="en-US" sz="4200" dirty="0"/>
              <a:t>Daiichi nuclear power plant </a:t>
            </a:r>
            <a:r>
              <a:rPr lang="en-US" sz="4200" dirty="0" smtClean="0"/>
              <a:t>accident</a:t>
            </a:r>
            <a:r>
              <a:rPr lang="en-US" dirty="0" smtClean="0"/>
              <a:t/>
            </a:r>
            <a:br>
              <a:rPr lang="en-US" dirty="0" smtClean="0"/>
            </a:br>
            <a:r>
              <a:rPr lang="en-US" sz="1500" dirty="0" smtClean="0"/>
              <a:t> </a:t>
            </a:r>
            <a:endParaRPr lang="en-US" sz="1500" dirty="0" smtClean="0"/>
          </a:p>
          <a:p>
            <a:r>
              <a:rPr lang="en-US" sz="4200" dirty="0" err="1" smtClean="0"/>
              <a:t>HYRad</a:t>
            </a:r>
            <a:r>
              <a:rPr lang="en-US" sz="4200" dirty="0" smtClean="0"/>
              <a:t>: Software Quality Assurance,  </a:t>
            </a:r>
            <a:r>
              <a:rPr lang="en-US" sz="4200" dirty="0"/>
              <a:t>Subcommittee on Consequence Assessment and Protective </a:t>
            </a:r>
            <a:r>
              <a:rPr lang="en-US" sz="4200" dirty="0" smtClean="0"/>
              <a:t>Actions (SCAPA) for </a:t>
            </a:r>
            <a:r>
              <a:rPr lang="en-US" sz="4200" dirty="0" smtClean="0"/>
              <a:t>DOE</a:t>
            </a:r>
            <a:r>
              <a:rPr lang="en-US" dirty="0" smtClean="0"/>
              <a:t/>
            </a:r>
            <a:br>
              <a:rPr lang="en-US" dirty="0" smtClean="0"/>
            </a:br>
            <a:endParaRPr lang="en-US" sz="1500" dirty="0" smtClean="0"/>
          </a:p>
          <a:p>
            <a:r>
              <a:rPr lang="en-US" sz="4200" dirty="0" smtClean="0"/>
              <a:t>In collaboration with </a:t>
            </a:r>
            <a:r>
              <a:rPr lang="en-US" sz="4200" dirty="0"/>
              <a:t>the </a:t>
            </a:r>
            <a:r>
              <a:rPr lang="en-US" sz="4200" dirty="0" smtClean="0"/>
              <a:t>National Ocean Service’s (NOS) Office </a:t>
            </a:r>
            <a:r>
              <a:rPr lang="en-US" sz="4200" dirty="0"/>
              <a:t>of Response and Restoration (OR&amp;R</a:t>
            </a:r>
            <a:r>
              <a:rPr lang="en-US" sz="4200" dirty="0" smtClean="0"/>
              <a:t>), developed </a:t>
            </a:r>
            <a:r>
              <a:rPr lang="en-US" sz="4200" dirty="0"/>
              <a:t>and transitioned to operations a joint HYSPLIT/ALOHA modeling system at the NOAA Web Operations Center. Used by the Weather Forecasting Offices </a:t>
            </a:r>
            <a:r>
              <a:rPr lang="en-US" sz="4200" dirty="0" smtClean="0"/>
              <a:t>(WFO) for </a:t>
            </a:r>
            <a:r>
              <a:rPr lang="en-US" sz="4200" dirty="0"/>
              <a:t>local emergency response. </a:t>
            </a:r>
            <a:r>
              <a:rPr lang="en-US" sz="4200" dirty="0" smtClean="0"/>
              <a:t>(</a:t>
            </a:r>
            <a:r>
              <a:rPr lang="en-US" sz="4200" dirty="0"/>
              <a:t>Glenn </a:t>
            </a:r>
            <a:r>
              <a:rPr lang="en-US" sz="4200" dirty="0" err="1" smtClean="0"/>
              <a:t>Rolph</a:t>
            </a:r>
            <a:r>
              <a:rPr lang="en-US" sz="4200" dirty="0" smtClean="0"/>
              <a:t> demo </a:t>
            </a:r>
            <a:r>
              <a:rPr lang="en-US" sz="4200" dirty="0"/>
              <a:t>next)</a:t>
            </a:r>
          </a:p>
          <a:p>
            <a:endParaRPr lang="en-US" dirty="0" smtClean="0"/>
          </a:p>
          <a:p>
            <a:endParaRPr lang="en-US" dirty="0" smtClean="0"/>
          </a:p>
          <a:p>
            <a:endParaRPr lang="en-US" dirty="0"/>
          </a:p>
        </p:txBody>
      </p:sp>
      <p:sp>
        <p:nvSpPr>
          <p:cNvPr id="4" name="Footer Placeholder 3"/>
          <p:cNvSpPr>
            <a:spLocks noGrp="1"/>
          </p:cNvSpPr>
          <p:nvPr>
            <p:ph type="ftr" sz="quarter" idx="10"/>
          </p:nvPr>
        </p:nvSpPr>
        <p:spPr/>
        <p:txBody>
          <a:bodyPr/>
          <a:lstStyle/>
          <a:p>
            <a:r>
              <a:rPr lang="en-US" smtClean="0"/>
              <a:t>ARL Science Review, June 21-23, 2016</a:t>
            </a:r>
            <a:endParaRPr lang="en-US" dirty="0"/>
          </a:p>
        </p:txBody>
      </p:sp>
      <p:sp>
        <p:nvSpPr>
          <p:cNvPr id="5" name="Slide Number Placeholder 4"/>
          <p:cNvSpPr>
            <a:spLocks noGrp="1"/>
          </p:cNvSpPr>
          <p:nvPr>
            <p:ph type="sldNum" sz="quarter" idx="11"/>
          </p:nvPr>
        </p:nvSpPr>
        <p:spPr/>
        <p:txBody>
          <a:bodyPr/>
          <a:lstStyle/>
          <a:p>
            <a:fld id="{66CAC88C-31F3-4764-B964-B930D18D7C5C}" type="slidenum">
              <a:rPr lang="en-US" smtClean="0"/>
              <a:t>7</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9403" y="1524000"/>
            <a:ext cx="3198072" cy="392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519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set>
                                      <p:cBhvr override="childStyle">
                                        <p:cTn dur="1" fill="hold" display="0" masterRel="nextClick" afterEffect="1"/>
                                        <p:tgtEl>
                                          <p:spTgt spid="3">
                                            <p:txEl>
                                              <p:pRg st="1" end="1"/>
                                            </p:txEl>
                                          </p:spTgt>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set>
                                      <p:cBhvr override="childStyle">
                                        <p:cTn dur="1" fill="hold" display="0" masterRel="nextClick" afterEffect="1"/>
                                        <p:tgtEl>
                                          <p:spTgt spid="3">
                                            <p:txEl>
                                              <p:pRg st="2" end="2"/>
                                            </p:txEl>
                                          </p:spTgt>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set>
                                      <p:cBhvr override="childStyle">
                                        <p:cTn dur="1" fill="hold" display="0" masterRel="nextClick" afterEffect="1"/>
                                        <p:tgtEl>
                                          <p:spTgt spid="3">
                                            <p:txEl>
                                              <p:pRg st="3" end="3"/>
                                            </p:txEl>
                                          </p:spTgt>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229600" cy="914400"/>
          </a:xfrm>
        </p:spPr>
        <p:txBody>
          <a:bodyPr/>
          <a:lstStyle/>
          <a:p>
            <a:r>
              <a:rPr lang="en-US" dirty="0" smtClean="0"/>
              <a:t>Relevance</a:t>
            </a:r>
            <a:endParaRPr lang="en-US" dirty="0"/>
          </a:p>
        </p:txBody>
      </p:sp>
      <p:sp>
        <p:nvSpPr>
          <p:cNvPr id="6" name="Content Placeholder 5"/>
          <p:cNvSpPr>
            <a:spLocks noGrp="1"/>
          </p:cNvSpPr>
          <p:nvPr>
            <p:ph idx="1"/>
          </p:nvPr>
        </p:nvSpPr>
        <p:spPr>
          <a:xfrm>
            <a:off x="152400" y="999225"/>
            <a:ext cx="5334000" cy="5401575"/>
          </a:xfrm>
        </p:spPr>
        <p:txBody>
          <a:bodyPr>
            <a:normAutofit fontScale="70000" lnSpcReduction="20000"/>
          </a:bodyPr>
          <a:lstStyle/>
          <a:p>
            <a:r>
              <a:rPr lang="en-US" altLang="en-US" dirty="0" smtClean="0"/>
              <a:t>3,500+ registered users from </a:t>
            </a:r>
            <a:r>
              <a:rPr lang="en-US" altLang="en-US" dirty="0"/>
              <a:t>US and </a:t>
            </a:r>
            <a:r>
              <a:rPr lang="en-US" altLang="en-US" dirty="0" smtClean="0"/>
              <a:t>overseas from government, </a:t>
            </a:r>
            <a:r>
              <a:rPr lang="en-US" altLang="en-US" dirty="0"/>
              <a:t>private </a:t>
            </a:r>
            <a:r>
              <a:rPr lang="en-US" altLang="en-US" dirty="0" smtClean="0"/>
              <a:t>sector, </a:t>
            </a:r>
            <a:r>
              <a:rPr lang="en-US" altLang="en-US" dirty="0"/>
              <a:t>and </a:t>
            </a:r>
            <a:r>
              <a:rPr lang="en-US" altLang="en-US" dirty="0" smtClean="0"/>
              <a:t>academia</a:t>
            </a:r>
            <a:endParaRPr lang="en-US" dirty="0" smtClean="0"/>
          </a:p>
          <a:p>
            <a:r>
              <a:rPr lang="en-US" dirty="0"/>
              <a:t>READY HYSPLIT web site usage: </a:t>
            </a:r>
          </a:p>
          <a:p>
            <a:pPr lvl="1"/>
            <a:r>
              <a:rPr lang="en-US" dirty="0"/>
              <a:t>Average 60,000+ simulations/month. 1,000,000+ in </a:t>
            </a:r>
            <a:r>
              <a:rPr lang="en-US" dirty="0" smtClean="0"/>
              <a:t>2014</a:t>
            </a:r>
            <a:endParaRPr lang="en-US" dirty="0"/>
          </a:p>
          <a:p>
            <a:pPr lvl="1"/>
            <a:r>
              <a:rPr lang="en-US" dirty="0" err="1"/>
              <a:t>Meteograms</a:t>
            </a:r>
            <a:r>
              <a:rPr lang="en-US" dirty="0"/>
              <a:t> in READY: </a:t>
            </a:r>
            <a:r>
              <a:rPr lang="en-US" dirty="0">
                <a:solidFill>
                  <a:srgbClr val="00B050"/>
                </a:solidFill>
              </a:rPr>
              <a:t>~</a:t>
            </a:r>
            <a:r>
              <a:rPr lang="en-US" dirty="0" smtClean="0">
                <a:solidFill>
                  <a:srgbClr val="00B050"/>
                </a:solidFill>
              </a:rPr>
              <a:t>10,000/day !!!!!</a:t>
            </a:r>
          </a:p>
          <a:p>
            <a:r>
              <a:rPr lang="en-US" dirty="0" smtClean="0"/>
              <a:t>Training &amp; outreach:</a:t>
            </a:r>
          </a:p>
          <a:p>
            <a:pPr lvl="1"/>
            <a:r>
              <a:rPr lang="en-US" dirty="0" smtClean="0"/>
              <a:t>Annual </a:t>
            </a:r>
            <a:r>
              <a:rPr lang="en-US" dirty="0" smtClean="0"/>
              <a:t>onsite HYSPLIT workshop</a:t>
            </a:r>
          </a:p>
          <a:p>
            <a:pPr lvl="1"/>
            <a:r>
              <a:rPr lang="en-US" dirty="0" smtClean="0"/>
              <a:t>Offsite national and international training</a:t>
            </a:r>
          </a:p>
          <a:p>
            <a:pPr lvl="1"/>
            <a:r>
              <a:rPr lang="en-US" dirty="0" smtClean="0"/>
              <a:t>Web forum with 3,000+ subscribers: 700+ questions </a:t>
            </a:r>
            <a:r>
              <a:rPr lang="en-US" dirty="0" smtClean="0"/>
              <a:t>answered</a:t>
            </a:r>
            <a:endParaRPr lang="en-US" dirty="0" smtClean="0"/>
          </a:p>
          <a:p>
            <a:r>
              <a:rPr lang="en-US" dirty="0"/>
              <a:t>HYSPLIT peer literature </a:t>
            </a:r>
            <a:r>
              <a:rPr lang="en-US" dirty="0" smtClean="0"/>
              <a:t>reference: </a:t>
            </a:r>
          </a:p>
          <a:p>
            <a:pPr lvl="1"/>
            <a:r>
              <a:rPr lang="en-US" dirty="0" smtClean="0"/>
              <a:t>800+  </a:t>
            </a:r>
            <a:r>
              <a:rPr lang="en-US" dirty="0"/>
              <a:t>references to </a:t>
            </a:r>
            <a:r>
              <a:rPr lang="en-US" dirty="0" err="1"/>
              <a:t>Draxler</a:t>
            </a:r>
            <a:r>
              <a:rPr lang="en-US" dirty="0"/>
              <a:t> and Hess, 1998. Source: Web of </a:t>
            </a:r>
            <a:r>
              <a:rPr lang="en-US" dirty="0" smtClean="0"/>
              <a:t>Science</a:t>
            </a:r>
          </a:p>
          <a:p>
            <a:pPr lvl="1"/>
            <a:r>
              <a:rPr lang="en-US" dirty="0" smtClean="0"/>
              <a:t>18 references to HYSPLIT BAMS Stein et al, 2015 (published in December, 2015)</a:t>
            </a:r>
          </a:p>
          <a:p>
            <a:pPr lvl="1"/>
            <a:r>
              <a:rPr lang="en-US" dirty="0" smtClean="0"/>
              <a:t>12,500 citations to HYSPLIT google scholar</a:t>
            </a:r>
          </a:p>
        </p:txBody>
      </p:sp>
      <p:sp>
        <p:nvSpPr>
          <p:cNvPr id="3" name="Footer Placeholder 2"/>
          <p:cNvSpPr>
            <a:spLocks noGrp="1"/>
          </p:cNvSpPr>
          <p:nvPr>
            <p:ph type="ftr" sz="quarter" idx="10"/>
          </p:nvPr>
        </p:nvSpPr>
        <p:spPr/>
        <p:txBody>
          <a:bodyPr/>
          <a:lstStyle/>
          <a:p>
            <a:r>
              <a:rPr lang="en-US" smtClean="0"/>
              <a:t>ARL Science Review, June 21-23, 2016</a:t>
            </a:r>
            <a:endParaRPr lang="en-US" dirty="0"/>
          </a:p>
        </p:txBody>
      </p:sp>
      <p:sp>
        <p:nvSpPr>
          <p:cNvPr id="4" name="Slide Number Placeholder 3"/>
          <p:cNvSpPr>
            <a:spLocks noGrp="1"/>
          </p:cNvSpPr>
          <p:nvPr>
            <p:ph type="sldNum" sz="quarter" idx="11"/>
          </p:nvPr>
        </p:nvSpPr>
        <p:spPr/>
        <p:txBody>
          <a:bodyPr/>
          <a:lstStyle/>
          <a:p>
            <a:fld id="{66CAC88C-31F3-4764-B964-B930D18D7C5C}" type="slidenum">
              <a:rPr lang="en-US" smtClean="0"/>
              <a:t>8</a:t>
            </a:fld>
            <a:endParaRPr lang="en-US" dirty="0"/>
          </a:p>
        </p:txBody>
      </p:sp>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121" b="57611"/>
          <a:stretch/>
        </p:blipFill>
        <p:spPr bwMode="auto">
          <a:xfrm>
            <a:off x="5523782" y="5715000"/>
            <a:ext cx="3541712" cy="728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3782" y="3200400"/>
            <a:ext cx="3541712" cy="2177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523782" y="2659949"/>
            <a:ext cx="3541712" cy="523220"/>
          </a:xfrm>
          <a:prstGeom prst="rect">
            <a:avLst/>
          </a:prstGeom>
          <a:solidFill>
            <a:schemeClr val="accent1"/>
          </a:solidFill>
        </p:spPr>
        <p:txBody>
          <a:bodyPr wrap="square">
            <a:spAutoFit/>
          </a:bodyPr>
          <a:lstStyle/>
          <a:p>
            <a:pPr algn="ctr"/>
            <a:r>
              <a:rPr lang="en-US" sz="1400" dirty="0">
                <a:solidFill>
                  <a:schemeClr val="bg1"/>
                </a:solidFill>
              </a:rPr>
              <a:t>READY - Real-time Environmental Applications and Display </a:t>
            </a:r>
            <a:r>
              <a:rPr lang="en-US" sz="1400" dirty="0" err="1">
                <a:solidFill>
                  <a:schemeClr val="bg1"/>
                </a:solidFill>
              </a:rPr>
              <a:t>sYstem</a:t>
            </a:r>
            <a:endParaRPr lang="en-US" sz="1400" dirty="0">
              <a:solidFill>
                <a:schemeClr val="bg1"/>
              </a:solidFill>
            </a:endParaRPr>
          </a:p>
        </p:txBody>
      </p:sp>
      <p:pic>
        <p:nvPicPr>
          <p:cNvPr id="3077" name="Picture 5" descr="C:\Users\Ariel.Stein\Downloads\photo1 (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933" b="21021"/>
          <a:stretch/>
        </p:blipFill>
        <p:spPr bwMode="auto">
          <a:xfrm>
            <a:off x="5523782" y="1143000"/>
            <a:ext cx="3318352" cy="1469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5221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229600" cy="1143000"/>
          </a:xfrm>
        </p:spPr>
        <p:txBody>
          <a:bodyPr/>
          <a:lstStyle/>
          <a:p>
            <a:r>
              <a:rPr lang="en-US" dirty="0" smtClean="0"/>
              <a:t>Relevance</a:t>
            </a:r>
            <a:endParaRPr lang="en-US" dirty="0"/>
          </a:p>
        </p:txBody>
      </p:sp>
      <p:sp>
        <p:nvSpPr>
          <p:cNvPr id="6" name="Content Placeholder 5"/>
          <p:cNvSpPr>
            <a:spLocks noGrp="1"/>
          </p:cNvSpPr>
          <p:nvPr>
            <p:ph idx="1"/>
          </p:nvPr>
        </p:nvSpPr>
        <p:spPr>
          <a:xfrm>
            <a:off x="152400" y="1066800"/>
            <a:ext cx="5105400" cy="5410200"/>
          </a:xfrm>
        </p:spPr>
        <p:txBody>
          <a:bodyPr>
            <a:normAutofit fontScale="92500" lnSpcReduction="20000"/>
          </a:bodyPr>
          <a:lstStyle/>
          <a:p>
            <a:r>
              <a:rPr lang="en-US" dirty="0" smtClean="0"/>
              <a:t>Lead web development activities in WMO’s Regional Specialized Meteorological </a:t>
            </a:r>
            <a:r>
              <a:rPr lang="en-US" dirty="0" smtClean="0"/>
              <a:t>Center</a:t>
            </a:r>
            <a:endParaRPr lang="en-US" dirty="0" smtClean="0"/>
          </a:p>
          <a:p>
            <a:r>
              <a:rPr lang="en-US" dirty="0" smtClean="0"/>
              <a:t>HYSPLIT </a:t>
            </a:r>
            <a:r>
              <a:rPr lang="en-US" dirty="0"/>
              <a:t>simulation  from the Fukushima Daiichi nuclear power plant accident used on NOAA’s  Science </a:t>
            </a:r>
            <a:r>
              <a:rPr lang="en-US" dirty="0" smtClean="0"/>
              <a:t>on </a:t>
            </a:r>
            <a:r>
              <a:rPr lang="en-US" dirty="0"/>
              <a:t>a Sphere® </a:t>
            </a:r>
            <a:endParaRPr lang="en-US" dirty="0" smtClean="0"/>
          </a:p>
          <a:p>
            <a:r>
              <a:rPr lang="en-US" dirty="0"/>
              <a:t>About 10 dispersion </a:t>
            </a:r>
            <a:r>
              <a:rPr lang="en-US" dirty="0" smtClean="0"/>
              <a:t>simulations/day </a:t>
            </a:r>
            <a:r>
              <a:rPr lang="en-US" dirty="0"/>
              <a:t>for HYSPLIT/ALOHA modeling system at the NOAA </a:t>
            </a:r>
            <a:r>
              <a:rPr lang="en-US" dirty="0" smtClean="0"/>
              <a:t>WOC </a:t>
            </a:r>
            <a:endParaRPr lang="en-US" dirty="0"/>
          </a:p>
        </p:txBody>
      </p:sp>
      <p:sp>
        <p:nvSpPr>
          <p:cNvPr id="3" name="Footer Placeholder 2"/>
          <p:cNvSpPr>
            <a:spLocks noGrp="1"/>
          </p:cNvSpPr>
          <p:nvPr>
            <p:ph type="ftr" sz="quarter" idx="10"/>
          </p:nvPr>
        </p:nvSpPr>
        <p:spPr/>
        <p:txBody>
          <a:bodyPr/>
          <a:lstStyle/>
          <a:p>
            <a:r>
              <a:rPr lang="en-US" smtClean="0"/>
              <a:t>ARL Science Review, June 21-23, 2016</a:t>
            </a:r>
            <a:endParaRPr lang="en-US" dirty="0"/>
          </a:p>
        </p:txBody>
      </p:sp>
      <p:sp>
        <p:nvSpPr>
          <p:cNvPr id="4" name="Slide Number Placeholder 3"/>
          <p:cNvSpPr>
            <a:spLocks noGrp="1"/>
          </p:cNvSpPr>
          <p:nvPr>
            <p:ph type="sldNum" sz="quarter" idx="11"/>
          </p:nvPr>
        </p:nvSpPr>
        <p:spPr/>
        <p:txBody>
          <a:bodyPr/>
          <a:lstStyle/>
          <a:p>
            <a:fld id="{66CAC88C-31F3-4764-B964-B930D18D7C5C}" type="slidenum">
              <a:rPr lang="en-US" smtClean="0"/>
              <a:t>9</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219200"/>
            <a:ext cx="2976562" cy="2976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6636" y="3403457"/>
            <a:ext cx="2362200" cy="2949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8156122"/>
      </p:ext>
    </p:extLst>
  </p:cSld>
  <p:clrMapOvr>
    <a:masterClrMapping/>
  </p:clrMapOvr>
  <p:timing>
    <p:tnLst>
      <p:par>
        <p:cTn id="1" dur="indefinite" restart="never" nodeType="tmRoot"/>
      </p:par>
    </p:tnLst>
  </p:timing>
</p:sld>
</file>

<file path=ppt/theme/theme1.xml><?xml version="1.0" encoding="utf-8"?>
<a:theme xmlns:a="http://schemas.openxmlformats.org/drawingml/2006/main" name="Maggie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24893</TotalTime>
  <Words>5380</Words>
  <Application>Microsoft Office PowerPoint</Application>
  <PresentationFormat>On-screen Show (4:3)</PresentationFormat>
  <Paragraphs>358</Paragraphs>
  <Slides>24</Slides>
  <Notes>24</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MaggieK</vt:lpstr>
      <vt:lpstr>Dispersion Modeling </vt:lpstr>
      <vt:lpstr>Background</vt:lpstr>
      <vt:lpstr>NOAA’s Responsibilities Require Atmospheric Transport and Dispersion Predictions </vt:lpstr>
      <vt:lpstr>Goals</vt:lpstr>
      <vt:lpstr>Approaches</vt:lpstr>
      <vt:lpstr>Approaches (cont.)</vt:lpstr>
      <vt:lpstr>Accomplishments</vt:lpstr>
      <vt:lpstr>Relevance</vt:lpstr>
      <vt:lpstr>Relevance</vt:lpstr>
      <vt:lpstr>Quality</vt:lpstr>
      <vt:lpstr>Performance: transfer to operations</vt:lpstr>
      <vt:lpstr>Challenge: HYSPLIT Continuity</vt:lpstr>
      <vt:lpstr>PowerPoint Presentation</vt:lpstr>
      <vt:lpstr>HYSPLIT 4</vt:lpstr>
      <vt:lpstr>Model Evaluation Data Archive of Tracer Experiments and Meteorology (DATEM)</vt:lpstr>
      <vt:lpstr>Emergency Response Nuclear accidents </vt:lpstr>
      <vt:lpstr>Emergency Response Chemical Releases (Glenn Rolph’s demonstration)</vt:lpstr>
      <vt:lpstr>Emergency Response Volcanic Eruptions (Alice Crawford’s poster)</vt:lpstr>
      <vt:lpstr>Forecasting Transport of Dust and Smoke</vt:lpstr>
      <vt:lpstr>PowerPoint Presentation</vt:lpstr>
      <vt:lpstr>PowerPoint Presentation</vt:lpstr>
      <vt:lpstr>HYSPLIT inverse modeling (Tianfeng Chai’s poster)</vt:lpstr>
      <vt:lpstr>Dispersion Model Ensembles (Ariel Stein’s poster) </vt:lpstr>
      <vt:lpstr>Collaborations</vt:lpstr>
    </vt:vector>
  </TitlesOfParts>
  <Company>ARL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Kerchner</dc:creator>
  <cp:lastModifiedBy>Margaret Kerchner</cp:lastModifiedBy>
  <cp:revision>407</cp:revision>
  <dcterms:created xsi:type="dcterms:W3CDTF">2016-01-20T16:28:12Z</dcterms:created>
  <dcterms:modified xsi:type="dcterms:W3CDTF">2016-05-17T18:32:38Z</dcterms:modified>
</cp:coreProperties>
</file>